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312" r:id="rId4"/>
    <p:sldId id="270" r:id="rId5"/>
    <p:sldId id="314" r:id="rId6"/>
    <p:sldId id="315" r:id="rId7"/>
    <p:sldId id="316" r:id="rId8"/>
    <p:sldId id="271" r:id="rId9"/>
    <p:sldId id="273" r:id="rId10"/>
    <p:sldId id="281" r:id="rId11"/>
    <p:sldId id="317" r:id="rId12"/>
    <p:sldId id="318" r:id="rId13"/>
    <p:sldId id="320" r:id="rId14"/>
    <p:sldId id="321" r:id="rId15"/>
    <p:sldId id="322" r:id="rId16"/>
    <p:sldId id="324" r:id="rId17"/>
    <p:sldId id="325" r:id="rId18"/>
    <p:sldId id="323" r:id="rId19"/>
    <p:sldId id="280" r:id="rId20"/>
    <p:sldId id="310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C77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73842" autoAdjust="0"/>
  </p:normalViewPr>
  <p:slideViewPr>
    <p:cSldViewPr snapToGrid="0">
      <p:cViewPr>
        <p:scale>
          <a:sx n="65" d="100"/>
          <a:sy n="65" d="100"/>
        </p:scale>
        <p:origin x="1344" y="-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70" d="100"/>
          <a:sy n="170" d="100"/>
        </p:scale>
        <p:origin x="888" y="-20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3632-086E-4C0A-B693-80AF826D3C19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6724C-EBFF-41D4-88EE-EC6386CFF4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564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各位教授好，我是其泮老師的專題生柯竣鑫，今天要來報告我所做的專題研究，本次主題為智能冰箱之食品管控雲端資料庫應用。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E3A23-DE27-4733-AAD0-9729433091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434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XAMPP</a:t>
            </a:r>
            <a:r>
              <a:rPr lang="zh-TW" altLang="en-US" dirty="0"/>
              <a:t>是一個把</a:t>
            </a:r>
            <a:r>
              <a:rPr lang="en-US" altLang="zh-TW" dirty="0"/>
              <a:t>Apache</a:t>
            </a:r>
            <a:r>
              <a:rPr lang="zh-TW" altLang="en-US" dirty="0"/>
              <a:t>網頁伺服器與</a:t>
            </a:r>
            <a:r>
              <a:rPr lang="en-US" altLang="zh-TW" dirty="0"/>
              <a:t>PHP</a:t>
            </a:r>
            <a:r>
              <a:rPr lang="zh-TW" altLang="en-US" dirty="0"/>
              <a:t>、</a:t>
            </a:r>
            <a:r>
              <a:rPr lang="en-US" altLang="zh-TW" dirty="0"/>
              <a:t>FTP</a:t>
            </a:r>
            <a:r>
              <a:rPr lang="zh-TW" altLang="en-US" dirty="0"/>
              <a:t>等集合在一起的安裝包，可以在自己的電腦上輕易的建立網頁伺服器。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63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Mysql</a:t>
            </a:r>
            <a:r>
              <a:rPr lang="zh-TW" altLang="en-US" dirty="0"/>
              <a:t>部分，我建了一個</a:t>
            </a:r>
            <a:r>
              <a:rPr lang="en-US" altLang="zh-TW" dirty="0"/>
              <a:t>table</a:t>
            </a:r>
            <a:r>
              <a:rPr lang="zh-TW" altLang="en-US" dirty="0"/>
              <a:t>，裡面有五類，分別為</a:t>
            </a:r>
            <a:r>
              <a:rPr lang="en-US" altLang="zh-TW" dirty="0"/>
              <a:t>:</a:t>
            </a:r>
            <a:r>
              <a:rPr lang="zh-TW" altLang="en-US" dirty="0"/>
              <a:t>名稱、</a:t>
            </a:r>
            <a:r>
              <a:rPr lang="en-US" altLang="zh-TW" dirty="0"/>
              <a:t>UID </a:t>
            </a:r>
            <a:r>
              <a:rPr lang="zh-TW" altLang="en-US" dirty="0"/>
              <a:t>、種類、購買日期、有效期限。這邊我說明一下當時遇到的問題，我一開始不知道要新增</a:t>
            </a:r>
            <a:r>
              <a:rPr lang="en-US" altLang="zh-TW" dirty="0"/>
              <a:t>key</a:t>
            </a:r>
            <a:r>
              <a:rPr lang="zh-TW" altLang="en-US" dirty="0"/>
              <a:t>，這樣會倒指同一個標籤重複命名，當我要讀這個標籤時，網站會不知道要顯示哪個，就會出錯，而且重複命名也不是我原先想要的功能，這會造成管理的不便。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60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是一組用於網站和網路應用程式開發的開源前端框架，用著個目的是讓網頁可以隨視窗變化，一開始我沒使用，每次心血網頁都要調整一次設定，而且會造成城市冗長，用這個不但可以美化外觀，也能增加它的整體流暢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6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接著來說明我設計的網站分別是主畫面，資料庫，新增資料，讀取標籤，關於，主要在以下三個畫面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16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21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91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089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43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852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5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</a:t>
            </a:r>
            <a:r>
              <a:rPr lang="en-US" altLang="zh-TW" dirty="0"/>
              <a:t>OUTLINE</a:t>
            </a:r>
            <a:r>
              <a:rPr lang="zh-TW" altLang="en-US" dirty="0"/>
              <a:t> 分成四個部分 分別是 我的研究動機 研究流程 成果 與未來展望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83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E3A23-DE27-4733-AAD0-9729433091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8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首先我先簡單的介紹 這次專題主要環繞的主題無線射頻技術，無線射頻技術是利用電磁感應的方式 透過環繞的天線使標籤裡面的晶片驅動 發出訊號使</a:t>
            </a:r>
            <a:r>
              <a:rPr lang="en-US" altLang="zh-TW" dirty="0"/>
              <a:t>reader</a:t>
            </a:r>
          </a:p>
          <a:p>
            <a:r>
              <a:rPr lang="zh-TW" altLang="en-US" dirty="0"/>
              <a:t>讀取到該標籤的訊息。 這項技術比起傳統條碼式掃瞄有幾項優點，第一 非接觸 </a:t>
            </a:r>
            <a:endParaRPr lang="en-US" altLang="zh-TW" dirty="0"/>
          </a:p>
          <a:p>
            <a:r>
              <a:rPr lang="zh-TW" altLang="en-US" dirty="0"/>
              <a:t>如果今天我是用條碼來讀取 每次使用都要去對準 十分麻煩 而</a:t>
            </a:r>
            <a:r>
              <a:rPr lang="en-US" altLang="zh-TW" dirty="0"/>
              <a:t>RFID</a:t>
            </a:r>
            <a:r>
              <a:rPr lang="zh-TW" altLang="en-US" dirty="0"/>
              <a:t>由於是電磁感應的方式 所以可以更加快速的掃描標籤 ，而這個邊謙是可以重複利用的，再加上體積小 很方便攜帶，且他是採用被動式感應 這邊就是電磁感應的意思 好處在於它不需要額ˊ外加電池 不會有電池漏逸的情形發生 ，而這個標籤的</a:t>
            </a:r>
            <a:r>
              <a:rPr lang="en-US" altLang="zh-TW" dirty="0"/>
              <a:t>UID</a:t>
            </a:r>
            <a:r>
              <a:rPr lang="zh-TW" altLang="en-US" dirty="0"/>
              <a:t>由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hex</a:t>
            </a:r>
            <a:r>
              <a:rPr lang="zh-TW" altLang="en-US" dirty="0"/>
              <a:t>組成</a:t>
            </a:r>
            <a:r>
              <a:rPr lang="en-US" altLang="zh-TW" dirty="0"/>
              <a:t>,</a:t>
            </a:r>
            <a:r>
              <a:rPr lang="zh-TW" altLang="en-US" dirty="0"/>
              <a:t>總共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32</a:t>
            </a:r>
            <a:r>
              <a:rPr lang="zh-TW" altLang="en-US" dirty="0"/>
              <a:t>次方組成 大約有</a:t>
            </a:r>
            <a:r>
              <a:rPr lang="en-US" altLang="zh-TW" dirty="0"/>
              <a:t>40</a:t>
            </a:r>
            <a:r>
              <a:rPr lang="zh-TW" altLang="en-US" dirty="0"/>
              <a:t>億種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777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我的想法是利用</a:t>
            </a:r>
            <a:r>
              <a:rPr lang="en-US" altLang="zh-TW" dirty="0" err="1"/>
              <a:t>rfid</a:t>
            </a:r>
            <a:r>
              <a:rPr lang="zh-TW" altLang="en-US" dirty="0"/>
              <a:t>，將冰箱中的食物做一個標籤與資料庫連結，這樣做就能對冰箱內的食物做一個統計，也可以記錄他的保存期限，加設今天我去菜市場買了水果，這類東西上面不會有產銷履歷，如果我們可以再放入冰箱前記錄他購買的時間，順便推算大概的保存期限，這麼一來假設某天想確認是否過期了，就可以利用資料庫來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27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我這邊是利用</a:t>
            </a:r>
            <a:r>
              <a:rPr lang="en-US" altLang="zh-TW" dirty="0"/>
              <a:t>RC522</a:t>
            </a:r>
            <a:r>
              <a:rPr lang="zh-TW" altLang="en-US" dirty="0"/>
              <a:t>這塊晶片當讀卡機去讀取標籤的</a:t>
            </a:r>
            <a:r>
              <a:rPr lang="en-US" altLang="zh-TW" dirty="0"/>
              <a:t>UID</a:t>
            </a:r>
            <a:r>
              <a:rPr lang="zh-TW" altLang="en-US" dirty="0"/>
              <a:t>，然後再利用</a:t>
            </a:r>
            <a:r>
              <a:rPr lang="en-US" altLang="zh-TW" dirty="0"/>
              <a:t>ESP-8266</a:t>
            </a:r>
            <a:r>
              <a:rPr lang="zh-TW" altLang="en-US" dirty="0"/>
              <a:t>將他的</a:t>
            </a:r>
            <a:r>
              <a:rPr lang="en-US" altLang="zh-TW" dirty="0"/>
              <a:t>UID</a:t>
            </a:r>
            <a:r>
              <a:rPr lang="zh-TW" altLang="en-US" dirty="0"/>
              <a:t>傳至網路。網路的部分我是用 </a:t>
            </a:r>
            <a:r>
              <a:rPr lang="en-US" altLang="zh-TW" dirty="0"/>
              <a:t>apache HTTP sever </a:t>
            </a:r>
            <a:r>
              <a:rPr lang="zh-TW" altLang="en-US" dirty="0"/>
              <a:t>裡面的</a:t>
            </a:r>
            <a:r>
              <a:rPr lang="en-US" altLang="zh-TW" dirty="0"/>
              <a:t>MySQL</a:t>
            </a:r>
            <a:r>
              <a:rPr lang="zh-TW" altLang="en-US" dirty="0"/>
              <a:t>資料庫去記錄我的資料，然後再設計網頁。右邊這邊是我的整個架構。讀卡機讀到卡片後由</a:t>
            </a:r>
            <a:r>
              <a:rPr lang="en-US" altLang="zh-TW" dirty="0"/>
              <a:t>SPI</a:t>
            </a:r>
            <a:r>
              <a:rPr lang="zh-TW" altLang="en-US" dirty="0"/>
              <a:t>傳輸陣列給</a:t>
            </a:r>
            <a:r>
              <a:rPr lang="en-US" altLang="zh-TW" dirty="0"/>
              <a:t>ESP8266</a:t>
            </a:r>
            <a:r>
              <a:rPr lang="zh-TW" altLang="en-US" dirty="0"/>
              <a:t>，</a:t>
            </a:r>
            <a:r>
              <a:rPr lang="en-US" altLang="zh-TW" dirty="0"/>
              <a:t>ESP8266</a:t>
            </a:r>
            <a:r>
              <a:rPr lang="zh-TW" altLang="en-US" dirty="0"/>
              <a:t>處理成字串跟修飾後，藉由</a:t>
            </a:r>
            <a:r>
              <a:rPr lang="en-US" altLang="zh-TW" dirty="0"/>
              <a:t>AP</a:t>
            </a:r>
            <a:r>
              <a:rPr lang="zh-TW" altLang="en-US" dirty="0"/>
              <a:t>傳至終端的站點。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82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這邊是我整個專題的製作流程，大致分成兩個部分，裝置的部分跟雲端部分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724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</a:t>
            </a:r>
            <a:r>
              <a:rPr lang="en-US" altLang="zh-TW" dirty="0"/>
              <a:t>RFID</a:t>
            </a:r>
            <a:r>
              <a:rPr lang="zh-TW" altLang="en-US" dirty="0"/>
              <a:t>的種類有很多種，讀卡機所發出的頻率範圍也很大，而我今天使用的是高頻帶</a:t>
            </a:r>
            <a:r>
              <a:rPr lang="en-US" altLang="zh-TW" dirty="0"/>
              <a:t>13.56MHz</a:t>
            </a:r>
            <a:r>
              <a:rPr lang="zh-TW" altLang="en-US" dirty="0"/>
              <a:t>，讀取速度為中速，其中此卡片內部為</a:t>
            </a:r>
            <a:r>
              <a:rPr lang="en-US" altLang="zh-TW" dirty="0"/>
              <a:t>1KB</a:t>
            </a:r>
            <a:r>
              <a:rPr lang="zh-TW" altLang="en-US" dirty="0"/>
              <a:t>的</a:t>
            </a:r>
            <a:r>
              <a:rPr lang="en-US" altLang="zh-TW" dirty="0"/>
              <a:t>EEPROM</a:t>
            </a:r>
            <a:r>
              <a:rPr lang="zh-TW" altLang="en-US" dirty="0"/>
              <a:t>記憶體，在</a:t>
            </a:r>
            <a:r>
              <a:rPr lang="en-US" altLang="zh-TW" dirty="0"/>
              <a:t>block0</a:t>
            </a:r>
            <a:r>
              <a:rPr lang="zh-TW" altLang="en-US" dirty="0"/>
              <a:t>有存放一組</a:t>
            </a:r>
            <a:r>
              <a:rPr lang="en-US" altLang="zh-TW" dirty="0"/>
              <a:t>UID</a:t>
            </a:r>
            <a:r>
              <a:rPr lang="zh-TW" altLang="en-US" dirty="0"/>
              <a:t>，我就是利用這組來做標籤的識別，但其實這邊會發現卡片還有很多區段可以做使用，原本老師是跟我說可以利用這邊的空間就足夠了，但是後來在討論過後，決定將資料存在雲端，這樣隨時都能管理資料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0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ESP8266 </a:t>
            </a:r>
            <a:r>
              <a:rPr lang="zh-CN" altLang="en-US" dirty="0"/>
              <a:t>是一款具有完整</a:t>
            </a:r>
            <a:r>
              <a:rPr lang="en-US" altLang="zh-CN" dirty="0"/>
              <a:t>TCP/IP</a:t>
            </a:r>
            <a:r>
              <a:rPr lang="zh-CN" altLang="en-US" dirty="0"/>
              <a:t>協議棧的</a:t>
            </a:r>
            <a:r>
              <a:rPr lang="en-US" altLang="zh-CN" dirty="0"/>
              <a:t>Wi-Fi IoT</a:t>
            </a:r>
            <a:r>
              <a:rPr lang="zh-CN" altLang="en-US" dirty="0"/>
              <a:t>控制晶片</a:t>
            </a:r>
            <a:r>
              <a:rPr lang="zh-TW" altLang="en-US" dirty="0"/>
              <a:t>，我這邊是選用他做為</a:t>
            </a:r>
            <a:r>
              <a:rPr lang="en-US" altLang="zh-TW" dirty="0"/>
              <a:t>Station</a:t>
            </a:r>
            <a:r>
              <a:rPr lang="zh-TW" altLang="en-US" dirty="0"/>
              <a:t>跟與</a:t>
            </a:r>
            <a:r>
              <a:rPr lang="en-US" altLang="zh-TW" dirty="0"/>
              <a:t>RC522</a:t>
            </a:r>
            <a:r>
              <a:rPr lang="zh-TW" altLang="en-US" dirty="0"/>
              <a:t>做</a:t>
            </a:r>
            <a:r>
              <a:rPr lang="en-US" altLang="zh-TW" dirty="0"/>
              <a:t>SPI</a:t>
            </a:r>
            <a:r>
              <a:rPr lang="zh-TW" altLang="en-US" dirty="0"/>
              <a:t>通訊。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9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這邊是我規畫的讀取步驟，首先在</a:t>
            </a:r>
            <a:r>
              <a:rPr lang="en-US" altLang="zh-TW" dirty="0"/>
              <a:t>RC522</a:t>
            </a:r>
            <a:r>
              <a:rPr lang="zh-TW" altLang="en-US" dirty="0"/>
              <a:t>方面</a:t>
            </a:r>
            <a:r>
              <a:rPr lang="en-US" altLang="zh-TW" dirty="0"/>
              <a:t>….</a:t>
            </a:r>
            <a:r>
              <a:rPr lang="zh-TW" altLang="en-US" dirty="0"/>
              <a:t>另一個則是</a:t>
            </a:r>
            <a:r>
              <a:rPr lang="en-US" altLang="zh-TW" dirty="0"/>
              <a:t>ESP8266</a:t>
            </a:r>
            <a:r>
              <a:rPr lang="zh-TW" altLang="en-US" dirty="0"/>
              <a:t>方面</a:t>
            </a:r>
            <a:r>
              <a:rPr lang="en-US" altLang="zh-TW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1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55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4204" y="801112"/>
            <a:ext cx="6444258" cy="5417344"/>
          </a:xfrm>
          <a:custGeom>
            <a:avLst/>
            <a:gdLst/>
            <a:ahLst/>
            <a:cxnLst/>
            <a:rect l="l" t="t" r="r" b="b"/>
            <a:pathLst>
              <a:path w="6444258" h="5417344">
                <a:moveTo>
                  <a:pt x="0" y="0"/>
                </a:moveTo>
                <a:lnTo>
                  <a:pt x="1298526" y="0"/>
                </a:lnTo>
                <a:lnTo>
                  <a:pt x="1919883" y="3397002"/>
                </a:lnTo>
                <a:lnTo>
                  <a:pt x="2664024" y="0"/>
                </a:lnTo>
                <a:lnTo>
                  <a:pt x="3772793" y="0"/>
                </a:lnTo>
                <a:lnTo>
                  <a:pt x="4528096" y="3397002"/>
                </a:lnTo>
                <a:lnTo>
                  <a:pt x="5149453" y="0"/>
                </a:lnTo>
                <a:lnTo>
                  <a:pt x="6444258" y="0"/>
                </a:lnTo>
                <a:lnTo>
                  <a:pt x="5294560" y="5417344"/>
                </a:lnTo>
                <a:lnTo>
                  <a:pt x="3940225" y="5417344"/>
                </a:lnTo>
                <a:lnTo>
                  <a:pt x="3214688" y="2329161"/>
                </a:lnTo>
                <a:lnTo>
                  <a:pt x="2504033" y="5417344"/>
                </a:lnTo>
                <a:lnTo>
                  <a:pt x="1153418" y="541734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42372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68094" y="726698"/>
            <a:ext cx="4740175" cy="5566172"/>
          </a:xfrm>
          <a:custGeom>
            <a:avLst/>
            <a:gdLst/>
            <a:ahLst/>
            <a:cxnLst/>
            <a:rect l="l" t="t" r="r" b="b"/>
            <a:pathLst>
              <a:path w="4740175" h="5566172">
                <a:moveTo>
                  <a:pt x="2370088" y="1023194"/>
                </a:moveTo>
                <a:cubicBezTo>
                  <a:pt x="2020341" y="1023194"/>
                  <a:pt x="1759272" y="1162720"/>
                  <a:pt x="1586880" y="1441773"/>
                </a:cubicBezTo>
                <a:cubicBezTo>
                  <a:pt x="1414487" y="1720825"/>
                  <a:pt x="1328291" y="2129482"/>
                  <a:pt x="1328291" y="2667744"/>
                </a:cubicBezTo>
                <a:lnTo>
                  <a:pt x="1328291" y="2894707"/>
                </a:lnTo>
                <a:cubicBezTo>
                  <a:pt x="1328291" y="3425528"/>
                  <a:pt x="1416347" y="3833565"/>
                  <a:pt x="1592461" y="4118819"/>
                </a:cubicBezTo>
                <a:cubicBezTo>
                  <a:pt x="1768574" y="4404073"/>
                  <a:pt x="2030263" y="4546700"/>
                  <a:pt x="2377529" y="4546700"/>
                </a:cubicBezTo>
                <a:cubicBezTo>
                  <a:pt x="2709912" y="4546700"/>
                  <a:pt x="2965400" y="4404693"/>
                  <a:pt x="3143994" y="4120679"/>
                </a:cubicBezTo>
                <a:cubicBezTo>
                  <a:pt x="3322588" y="3836666"/>
                  <a:pt x="3411884" y="3428008"/>
                  <a:pt x="3411884" y="2894707"/>
                </a:cubicBezTo>
                <a:lnTo>
                  <a:pt x="3411884" y="2667744"/>
                </a:lnTo>
                <a:cubicBezTo>
                  <a:pt x="3411884" y="2129482"/>
                  <a:pt x="3321967" y="1720825"/>
                  <a:pt x="3142133" y="1441773"/>
                </a:cubicBezTo>
                <a:cubicBezTo>
                  <a:pt x="2962300" y="1162720"/>
                  <a:pt x="2704951" y="1023194"/>
                  <a:pt x="2370088" y="1023194"/>
                </a:cubicBezTo>
                <a:close/>
                <a:moveTo>
                  <a:pt x="2370088" y="0"/>
                </a:moveTo>
                <a:cubicBezTo>
                  <a:pt x="2714873" y="0"/>
                  <a:pt x="3032373" y="62012"/>
                  <a:pt x="3322588" y="186035"/>
                </a:cubicBezTo>
                <a:cubicBezTo>
                  <a:pt x="3612802" y="310059"/>
                  <a:pt x="3862710" y="487412"/>
                  <a:pt x="4072309" y="718096"/>
                </a:cubicBezTo>
                <a:cubicBezTo>
                  <a:pt x="4281909" y="948779"/>
                  <a:pt x="4445620" y="1229073"/>
                  <a:pt x="4563442" y="1558975"/>
                </a:cubicBezTo>
                <a:cubicBezTo>
                  <a:pt x="4681264" y="1888877"/>
                  <a:pt x="4740175" y="2260948"/>
                  <a:pt x="4740175" y="2675186"/>
                </a:cubicBezTo>
                <a:lnTo>
                  <a:pt x="4740175" y="2894707"/>
                </a:lnTo>
                <a:cubicBezTo>
                  <a:pt x="4740175" y="3308945"/>
                  <a:pt x="4681885" y="3681016"/>
                  <a:pt x="4565302" y="4010918"/>
                </a:cubicBezTo>
                <a:cubicBezTo>
                  <a:pt x="4448720" y="4340821"/>
                  <a:pt x="4285630" y="4621114"/>
                  <a:pt x="4076030" y="4851797"/>
                </a:cubicBezTo>
                <a:cubicBezTo>
                  <a:pt x="3866430" y="5082481"/>
                  <a:pt x="3617143" y="5259214"/>
                  <a:pt x="3328169" y="5381997"/>
                </a:cubicBezTo>
                <a:cubicBezTo>
                  <a:pt x="3039194" y="5504781"/>
                  <a:pt x="2722314" y="5566172"/>
                  <a:pt x="2377529" y="5566172"/>
                </a:cubicBezTo>
                <a:cubicBezTo>
                  <a:pt x="2027783" y="5566172"/>
                  <a:pt x="1707182" y="5504781"/>
                  <a:pt x="1415727" y="5381997"/>
                </a:cubicBezTo>
                <a:cubicBezTo>
                  <a:pt x="1124272" y="5259214"/>
                  <a:pt x="873745" y="5082481"/>
                  <a:pt x="664145" y="4851797"/>
                </a:cubicBezTo>
                <a:cubicBezTo>
                  <a:pt x="454546" y="4621114"/>
                  <a:pt x="291455" y="4340821"/>
                  <a:pt x="174873" y="4010918"/>
                </a:cubicBezTo>
                <a:cubicBezTo>
                  <a:pt x="58291" y="3681016"/>
                  <a:pt x="0" y="3308945"/>
                  <a:pt x="0" y="2894707"/>
                </a:cubicBezTo>
                <a:lnTo>
                  <a:pt x="0" y="2675186"/>
                </a:lnTo>
                <a:cubicBezTo>
                  <a:pt x="0" y="2260948"/>
                  <a:pt x="57671" y="1888877"/>
                  <a:pt x="173012" y="1558975"/>
                </a:cubicBezTo>
                <a:cubicBezTo>
                  <a:pt x="288354" y="1229073"/>
                  <a:pt x="450825" y="948779"/>
                  <a:pt x="660425" y="718096"/>
                </a:cubicBezTo>
                <a:cubicBezTo>
                  <a:pt x="870024" y="487412"/>
                  <a:pt x="1119931" y="310059"/>
                  <a:pt x="1410146" y="186035"/>
                </a:cubicBezTo>
                <a:cubicBezTo>
                  <a:pt x="1700361" y="62012"/>
                  <a:pt x="2020341" y="0"/>
                  <a:pt x="23700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340426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5311" y="801112"/>
            <a:ext cx="4528095" cy="5417344"/>
          </a:xfrm>
          <a:custGeom>
            <a:avLst/>
            <a:gdLst/>
            <a:ahLst/>
            <a:cxnLst/>
            <a:rect l="l" t="t" r="r" b="b"/>
            <a:pathLst>
              <a:path w="4528095" h="5417344">
                <a:moveTo>
                  <a:pt x="0" y="0"/>
                </a:moveTo>
                <a:lnTo>
                  <a:pt x="4528095" y="0"/>
                </a:lnTo>
                <a:lnTo>
                  <a:pt x="4528095" y="1008311"/>
                </a:lnTo>
                <a:lnTo>
                  <a:pt x="2902148" y="1008311"/>
                </a:lnTo>
                <a:lnTo>
                  <a:pt x="2902148" y="5417344"/>
                </a:lnTo>
                <a:lnTo>
                  <a:pt x="1596181" y="5417344"/>
                </a:lnTo>
                <a:lnTo>
                  <a:pt x="1596181" y="1008311"/>
                </a:lnTo>
                <a:lnTo>
                  <a:pt x="0" y="10083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4650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68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37459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686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123308" y="1349450"/>
            <a:ext cx="4339048" cy="4339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88922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0164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35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49490" y="726698"/>
            <a:ext cx="4271367" cy="5566172"/>
          </a:xfrm>
          <a:custGeom>
            <a:avLst/>
            <a:gdLst/>
            <a:ahLst/>
            <a:cxnLst/>
            <a:rect l="l" t="t" r="r" b="b"/>
            <a:pathLst>
              <a:path w="4271367" h="5566172">
                <a:moveTo>
                  <a:pt x="2247305" y="0"/>
                </a:moveTo>
                <a:cubicBezTo>
                  <a:pt x="2542480" y="0"/>
                  <a:pt x="2814092" y="39688"/>
                  <a:pt x="3062139" y="119063"/>
                </a:cubicBezTo>
                <a:cubicBezTo>
                  <a:pt x="3310186" y="198438"/>
                  <a:pt x="3523506" y="311299"/>
                  <a:pt x="3702100" y="457647"/>
                </a:cubicBezTo>
                <a:cubicBezTo>
                  <a:pt x="3880694" y="603995"/>
                  <a:pt x="4020220" y="780728"/>
                  <a:pt x="4120679" y="987847"/>
                </a:cubicBezTo>
                <a:cubicBezTo>
                  <a:pt x="4221138" y="1194966"/>
                  <a:pt x="4271367" y="1426270"/>
                  <a:pt x="4271367" y="1681758"/>
                </a:cubicBezTo>
                <a:lnTo>
                  <a:pt x="2969121" y="1681758"/>
                </a:lnTo>
                <a:cubicBezTo>
                  <a:pt x="2969121" y="1580059"/>
                  <a:pt x="2953618" y="1486421"/>
                  <a:pt x="2922612" y="1400845"/>
                </a:cubicBezTo>
                <a:cubicBezTo>
                  <a:pt x="2891607" y="1315269"/>
                  <a:pt x="2844478" y="1242095"/>
                  <a:pt x="2781226" y="1181323"/>
                </a:cubicBezTo>
                <a:cubicBezTo>
                  <a:pt x="2717974" y="1120552"/>
                  <a:pt x="2639839" y="1072803"/>
                  <a:pt x="2546821" y="1038076"/>
                </a:cubicBezTo>
                <a:cubicBezTo>
                  <a:pt x="2453804" y="1003350"/>
                  <a:pt x="2344043" y="985987"/>
                  <a:pt x="2217539" y="985987"/>
                </a:cubicBezTo>
                <a:cubicBezTo>
                  <a:pt x="2093516" y="985987"/>
                  <a:pt x="1984375" y="1000249"/>
                  <a:pt x="1890118" y="1028775"/>
                </a:cubicBezTo>
                <a:cubicBezTo>
                  <a:pt x="1795860" y="1057300"/>
                  <a:pt x="1717105" y="1096988"/>
                  <a:pt x="1653853" y="1147837"/>
                </a:cubicBezTo>
                <a:cubicBezTo>
                  <a:pt x="1590601" y="1198687"/>
                  <a:pt x="1542852" y="1256978"/>
                  <a:pt x="1510606" y="1322710"/>
                </a:cubicBezTo>
                <a:cubicBezTo>
                  <a:pt x="1478360" y="1388442"/>
                  <a:pt x="1462237" y="1458516"/>
                  <a:pt x="1462237" y="1532930"/>
                </a:cubicBezTo>
                <a:cubicBezTo>
                  <a:pt x="1462237" y="1614785"/>
                  <a:pt x="1485181" y="1688579"/>
                  <a:pt x="1531070" y="1754312"/>
                </a:cubicBezTo>
                <a:cubicBezTo>
                  <a:pt x="1576958" y="1820044"/>
                  <a:pt x="1642691" y="1882056"/>
                  <a:pt x="1728267" y="1940347"/>
                </a:cubicBezTo>
                <a:cubicBezTo>
                  <a:pt x="1813843" y="1998638"/>
                  <a:pt x="1918023" y="2053208"/>
                  <a:pt x="2040806" y="2104058"/>
                </a:cubicBezTo>
                <a:cubicBezTo>
                  <a:pt x="2163589" y="2154908"/>
                  <a:pt x="2301875" y="2205137"/>
                  <a:pt x="2455664" y="2254746"/>
                </a:cubicBezTo>
                <a:cubicBezTo>
                  <a:pt x="2743398" y="2346524"/>
                  <a:pt x="3000127" y="2448223"/>
                  <a:pt x="3225850" y="2559844"/>
                </a:cubicBezTo>
                <a:cubicBezTo>
                  <a:pt x="3451573" y="2671465"/>
                  <a:pt x="3641948" y="2799209"/>
                  <a:pt x="3796978" y="2943076"/>
                </a:cubicBezTo>
                <a:cubicBezTo>
                  <a:pt x="3952007" y="3086944"/>
                  <a:pt x="4069830" y="3249414"/>
                  <a:pt x="4150445" y="3430489"/>
                </a:cubicBezTo>
                <a:cubicBezTo>
                  <a:pt x="4231060" y="3611563"/>
                  <a:pt x="4271367" y="3816202"/>
                  <a:pt x="4271367" y="4044405"/>
                </a:cubicBezTo>
                <a:cubicBezTo>
                  <a:pt x="4271367" y="4287491"/>
                  <a:pt x="4223618" y="4503911"/>
                  <a:pt x="4128120" y="4693667"/>
                </a:cubicBezTo>
                <a:cubicBezTo>
                  <a:pt x="4032622" y="4883423"/>
                  <a:pt x="3897437" y="5042794"/>
                  <a:pt x="3722564" y="5171778"/>
                </a:cubicBezTo>
                <a:cubicBezTo>
                  <a:pt x="3547691" y="5300762"/>
                  <a:pt x="3336851" y="5398741"/>
                  <a:pt x="3090044" y="5465713"/>
                </a:cubicBezTo>
                <a:cubicBezTo>
                  <a:pt x="2843238" y="5532686"/>
                  <a:pt x="2568525" y="5566172"/>
                  <a:pt x="2265908" y="5566172"/>
                </a:cubicBezTo>
                <a:cubicBezTo>
                  <a:pt x="2079873" y="5566172"/>
                  <a:pt x="1895078" y="5550669"/>
                  <a:pt x="1711524" y="5519663"/>
                </a:cubicBezTo>
                <a:cubicBezTo>
                  <a:pt x="1527969" y="5488658"/>
                  <a:pt x="1352476" y="5440909"/>
                  <a:pt x="1185044" y="5376416"/>
                </a:cubicBezTo>
                <a:cubicBezTo>
                  <a:pt x="1017613" y="5311924"/>
                  <a:pt x="861343" y="5230689"/>
                  <a:pt x="716235" y="5132710"/>
                </a:cubicBezTo>
                <a:cubicBezTo>
                  <a:pt x="571128" y="5034732"/>
                  <a:pt x="445864" y="4917530"/>
                  <a:pt x="340444" y="4781104"/>
                </a:cubicBezTo>
                <a:cubicBezTo>
                  <a:pt x="235025" y="4644678"/>
                  <a:pt x="151929" y="4489649"/>
                  <a:pt x="91157" y="4316016"/>
                </a:cubicBezTo>
                <a:cubicBezTo>
                  <a:pt x="30386" y="4142384"/>
                  <a:pt x="0" y="3948907"/>
                  <a:pt x="0" y="3735586"/>
                </a:cubicBezTo>
                <a:lnTo>
                  <a:pt x="1309688" y="3735586"/>
                </a:lnTo>
                <a:cubicBezTo>
                  <a:pt x="1309688" y="3894336"/>
                  <a:pt x="1330772" y="4027661"/>
                  <a:pt x="1372940" y="4135562"/>
                </a:cubicBezTo>
                <a:cubicBezTo>
                  <a:pt x="1415108" y="4243462"/>
                  <a:pt x="1477120" y="4330899"/>
                  <a:pt x="1558975" y="4397871"/>
                </a:cubicBezTo>
                <a:cubicBezTo>
                  <a:pt x="1640830" y="4464844"/>
                  <a:pt x="1740669" y="4512593"/>
                  <a:pt x="1858491" y="4541118"/>
                </a:cubicBezTo>
                <a:cubicBezTo>
                  <a:pt x="1976314" y="4569644"/>
                  <a:pt x="2112120" y="4583907"/>
                  <a:pt x="2265908" y="4583907"/>
                </a:cubicBezTo>
                <a:cubicBezTo>
                  <a:pt x="2389932" y="4583907"/>
                  <a:pt x="2495972" y="4569644"/>
                  <a:pt x="2584029" y="4541118"/>
                </a:cubicBezTo>
                <a:cubicBezTo>
                  <a:pt x="2672085" y="4512593"/>
                  <a:pt x="2744639" y="4474146"/>
                  <a:pt x="2801690" y="4425777"/>
                </a:cubicBezTo>
                <a:cubicBezTo>
                  <a:pt x="2858740" y="4377408"/>
                  <a:pt x="2900288" y="4320977"/>
                  <a:pt x="2926333" y="4256485"/>
                </a:cubicBezTo>
                <a:cubicBezTo>
                  <a:pt x="2952378" y="4191993"/>
                  <a:pt x="2965401" y="4123780"/>
                  <a:pt x="2965401" y="4051846"/>
                </a:cubicBezTo>
                <a:cubicBezTo>
                  <a:pt x="2965401" y="3967510"/>
                  <a:pt x="2953618" y="3891236"/>
                  <a:pt x="2930054" y="3823023"/>
                </a:cubicBezTo>
                <a:cubicBezTo>
                  <a:pt x="2906490" y="3754810"/>
                  <a:pt x="2859981" y="3690318"/>
                  <a:pt x="2790528" y="3629546"/>
                </a:cubicBezTo>
                <a:cubicBezTo>
                  <a:pt x="2721074" y="3568775"/>
                  <a:pt x="2623716" y="3508623"/>
                  <a:pt x="2498452" y="3449092"/>
                </a:cubicBezTo>
                <a:cubicBezTo>
                  <a:pt x="2373188" y="3389561"/>
                  <a:pt x="2208858" y="3326309"/>
                  <a:pt x="2005459" y="3259336"/>
                </a:cubicBezTo>
                <a:cubicBezTo>
                  <a:pt x="1767334" y="3179961"/>
                  <a:pt x="1537891" y="3090665"/>
                  <a:pt x="1317129" y="2991446"/>
                </a:cubicBezTo>
                <a:cubicBezTo>
                  <a:pt x="1096367" y="2892227"/>
                  <a:pt x="900410" y="2774405"/>
                  <a:pt x="729258" y="2637979"/>
                </a:cubicBezTo>
                <a:cubicBezTo>
                  <a:pt x="558106" y="2501553"/>
                  <a:pt x="421060" y="2342183"/>
                  <a:pt x="318120" y="2159868"/>
                </a:cubicBezTo>
                <a:cubicBezTo>
                  <a:pt x="215181" y="1977554"/>
                  <a:pt x="163711" y="1764854"/>
                  <a:pt x="163711" y="1521768"/>
                </a:cubicBezTo>
                <a:cubicBezTo>
                  <a:pt x="163711" y="1288604"/>
                  <a:pt x="215801" y="1078384"/>
                  <a:pt x="319981" y="891109"/>
                </a:cubicBezTo>
                <a:cubicBezTo>
                  <a:pt x="424160" y="703833"/>
                  <a:pt x="569268" y="544464"/>
                  <a:pt x="755303" y="412998"/>
                </a:cubicBezTo>
                <a:cubicBezTo>
                  <a:pt x="941338" y="281533"/>
                  <a:pt x="1161480" y="179835"/>
                  <a:pt x="1415728" y="107901"/>
                </a:cubicBezTo>
                <a:cubicBezTo>
                  <a:pt x="1669976" y="35967"/>
                  <a:pt x="1947168" y="0"/>
                  <a:pt x="224730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40038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"/>
            <a:ext cx="12192001" cy="6858000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36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1100797" y="-341224"/>
            <a:ext cx="9959926" cy="7540448"/>
          </a:xfrm>
          <a:custGeom>
            <a:avLst/>
            <a:gdLst>
              <a:gd name="connsiteX0" fmla="*/ 1572046 w 9058502"/>
              <a:gd name="connsiteY0" fmla="*/ 0 h 6858000"/>
              <a:gd name="connsiteX1" fmla="*/ 7486457 w 9058502"/>
              <a:gd name="connsiteY1" fmla="*/ 0 h 6858000"/>
              <a:gd name="connsiteX2" fmla="*/ 7574617 w 9058502"/>
              <a:gd name="connsiteY2" fmla="*/ 76367 h 6858000"/>
              <a:gd name="connsiteX3" fmla="*/ 9058502 w 9058502"/>
              <a:gd name="connsiteY3" fmla="*/ 3429000 h 6858000"/>
              <a:gd name="connsiteX4" fmla="*/ 7574617 w 9058502"/>
              <a:gd name="connsiteY4" fmla="*/ 6781634 h 6858000"/>
              <a:gd name="connsiteX5" fmla="*/ 7486457 w 9058502"/>
              <a:gd name="connsiteY5" fmla="*/ 6858000 h 6858000"/>
              <a:gd name="connsiteX6" fmla="*/ 1572046 w 9058502"/>
              <a:gd name="connsiteY6" fmla="*/ 6858000 h 6858000"/>
              <a:gd name="connsiteX7" fmla="*/ 1483885 w 9058502"/>
              <a:gd name="connsiteY7" fmla="*/ 6781634 h 6858000"/>
              <a:gd name="connsiteX8" fmla="*/ 0 w 9058502"/>
              <a:gd name="connsiteY8" fmla="*/ 3429000 h 6858000"/>
              <a:gd name="connsiteX9" fmla="*/ 1483885 w 9058502"/>
              <a:gd name="connsiteY9" fmla="*/ 763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58502" h="6858000">
                <a:moveTo>
                  <a:pt x="1572046" y="0"/>
                </a:moveTo>
                <a:lnTo>
                  <a:pt x="7486457" y="0"/>
                </a:lnTo>
                <a:lnTo>
                  <a:pt x="7574617" y="76367"/>
                </a:lnTo>
                <a:cubicBezTo>
                  <a:pt x="8486199" y="904893"/>
                  <a:pt x="9058502" y="2100112"/>
                  <a:pt x="9058502" y="3429000"/>
                </a:cubicBezTo>
                <a:cubicBezTo>
                  <a:pt x="9058502" y="4757888"/>
                  <a:pt x="8486199" y="5953108"/>
                  <a:pt x="7574617" y="6781634"/>
                </a:cubicBezTo>
                <a:lnTo>
                  <a:pt x="7486457" y="6858000"/>
                </a:lnTo>
                <a:lnTo>
                  <a:pt x="1572046" y="6858000"/>
                </a:lnTo>
                <a:lnTo>
                  <a:pt x="1483885" y="6781634"/>
                </a:lnTo>
                <a:cubicBezTo>
                  <a:pt x="572304" y="5953108"/>
                  <a:pt x="0" y="4757888"/>
                  <a:pt x="0" y="3429000"/>
                </a:cubicBezTo>
                <a:cubicBezTo>
                  <a:pt x="0" y="2100112"/>
                  <a:pt x="572304" y="904893"/>
                  <a:pt x="1483885" y="76367"/>
                </a:cubicBezTo>
                <a:close/>
              </a:path>
            </a:pathLst>
          </a:cu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 rot="16200000">
            <a:off x="2651758" y="-1074270"/>
            <a:ext cx="6857999" cy="9058502"/>
          </a:xfrm>
          <a:custGeom>
            <a:avLst/>
            <a:gdLst>
              <a:gd name="connsiteX0" fmla="*/ 6857999 w 6857999"/>
              <a:gd name="connsiteY0" fmla="*/ 1572046 h 9058502"/>
              <a:gd name="connsiteX1" fmla="*/ 6857999 w 6857999"/>
              <a:gd name="connsiteY1" fmla="*/ 7486457 h 9058502"/>
              <a:gd name="connsiteX2" fmla="*/ 6781632 w 6857999"/>
              <a:gd name="connsiteY2" fmla="*/ 7574617 h 9058502"/>
              <a:gd name="connsiteX3" fmla="*/ 3428999 w 6857999"/>
              <a:gd name="connsiteY3" fmla="*/ 9058502 h 9058502"/>
              <a:gd name="connsiteX4" fmla="*/ 76365 w 6857999"/>
              <a:gd name="connsiteY4" fmla="*/ 7574617 h 9058502"/>
              <a:gd name="connsiteX5" fmla="*/ 0 w 6857999"/>
              <a:gd name="connsiteY5" fmla="*/ 7486458 h 9058502"/>
              <a:gd name="connsiteX6" fmla="*/ 0 w 6857999"/>
              <a:gd name="connsiteY6" fmla="*/ 1572045 h 9058502"/>
              <a:gd name="connsiteX7" fmla="*/ 76365 w 6857999"/>
              <a:gd name="connsiteY7" fmla="*/ 1483885 h 9058502"/>
              <a:gd name="connsiteX8" fmla="*/ 3428999 w 6857999"/>
              <a:gd name="connsiteY8" fmla="*/ 0 h 9058502"/>
              <a:gd name="connsiteX9" fmla="*/ 6781632 w 6857999"/>
              <a:gd name="connsiteY9" fmla="*/ 1483885 h 905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9058502">
                <a:moveTo>
                  <a:pt x="6857999" y="1572046"/>
                </a:moveTo>
                <a:lnTo>
                  <a:pt x="6857999" y="7486457"/>
                </a:lnTo>
                <a:lnTo>
                  <a:pt x="6781632" y="7574617"/>
                </a:lnTo>
                <a:cubicBezTo>
                  <a:pt x="5953106" y="8486199"/>
                  <a:pt x="4757887" y="9058502"/>
                  <a:pt x="3428999" y="9058502"/>
                </a:cubicBezTo>
                <a:cubicBezTo>
                  <a:pt x="2100111" y="9058502"/>
                  <a:pt x="904891" y="8486199"/>
                  <a:pt x="76365" y="7574617"/>
                </a:cubicBezTo>
                <a:lnTo>
                  <a:pt x="0" y="7486458"/>
                </a:lnTo>
                <a:lnTo>
                  <a:pt x="0" y="1572045"/>
                </a:lnTo>
                <a:lnTo>
                  <a:pt x="76365" y="1483885"/>
                </a:lnTo>
                <a:cubicBezTo>
                  <a:pt x="904891" y="572304"/>
                  <a:pt x="2100111" y="0"/>
                  <a:pt x="3428999" y="0"/>
                </a:cubicBezTo>
                <a:cubicBezTo>
                  <a:pt x="4757887" y="0"/>
                  <a:pt x="5953106" y="572304"/>
                  <a:pt x="6781632" y="148388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065" r="-49065"/>
            </a:stretch>
          </a:blipFill>
          <a:ln>
            <a:noFill/>
          </a:ln>
          <a:effectLst>
            <a:outerShdw blurRad="698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38246" y="-487530"/>
            <a:ext cx="7885021" cy="78850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lumMod val="50000"/>
                <a:lumOff val="5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866012" y="2601748"/>
            <a:ext cx="6429487" cy="17851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5400" b="1" dirty="0">
                <a:solidFill>
                  <a:srgbClr val="4141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智能冰箱之食品管控雲端資料庫應用</a:t>
            </a:r>
            <a:endParaRPr lang="zh-CN" altLang="en-US" sz="5400" b="1" dirty="0">
              <a:solidFill>
                <a:srgbClr val="4141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83421" y="1918340"/>
            <a:ext cx="6425156" cy="461665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dirty="0">
                <a:solidFill>
                  <a:srgbClr val="1D4C77"/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國立彰化師範大學電子工程學系 實務專題報告</a:t>
            </a:r>
            <a:endParaRPr lang="zh-CN" altLang="en-US" sz="2400" dirty="0">
              <a:solidFill>
                <a:srgbClr val="1D4C77"/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409260" y="4340044"/>
            <a:ext cx="7373478" cy="384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Food Management Based On Cloud Database </a:t>
            </a:r>
            <a:r>
              <a:rPr lang="en-US" altLang="zh-TW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F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or Refrigerators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931921" y="5395042"/>
            <a:ext cx="4500880" cy="975360"/>
            <a:chOff x="4193094" y="5370940"/>
            <a:chExt cx="1863636" cy="337783"/>
          </a:xfrm>
        </p:grpSpPr>
        <p:sp>
          <p:nvSpPr>
            <p:cNvPr id="47" name="Rectangle: Rounded Corners 100"/>
            <p:cNvSpPr/>
            <p:nvPr/>
          </p:nvSpPr>
          <p:spPr>
            <a:xfrm>
              <a:off x="4193094" y="5370940"/>
              <a:ext cx="1863636" cy="33778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95959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9050"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  <a:latin typeface="Century Gothic" panose="020B0502020202020204" pitchFamily="34" charset="0"/>
                <a:ea typeface="方正黑体简体" panose="02010601030101010101" pitchFamily="2" charset="-122"/>
              </a:endParaRPr>
            </a:p>
          </p:txBody>
        </p:sp>
        <p:sp>
          <p:nvSpPr>
            <p:cNvPr id="49" name="原创设计师          _5"/>
            <p:cNvSpPr/>
            <p:nvPr/>
          </p:nvSpPr>
          <p:spPr>
            <a:xfrm>
              <a:off x="4293620" y="5394477"/>
              <a:ext cx="1662583" cy="245152"/>
            </a:xfrm>
            <a:prstGeom prst="rect">
              <a:avLst/>
            </a:prstGeom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rPr>
                <a:t>指導老師</a:t>
              </a:r>
              <a:r>
                <a:rPr lang="en-US" altLang="zh-TW" sz="20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rPr>
                <a:t>:</a:t>
              </a:r>
              <a:r>
                <a:rPr lang="zh-TW" altLang="en-US" sz="20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rPr>
                <a:t>黃其泮</a:t>
              </a:r>
              <a:endParaRPr lang="en-US" altLang="zh-TW" sz="20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endParaRPr>
            </a:p>
            <a:p>
              <a:pPr algn="ctr"/>
              <a:r>
                <a:rPr lang="zh-TW" altLang="en-US" sz="20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rPr>
                <a:t>學生</a:t>
              </a:r>
              <a:r>
                <a:rPr lang="en-US" altLang="zh-TW" sz="20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rPr>
                <a:t>:</a:t>
              </a:r>
              <a:r>
                <a:rPr lang="zh-TW" altLang="en-US" sz="20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rPr>
                <a:t>柯竣鑫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2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4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25" grpId="0" animBg="1"/>
          <p:bldP spid="3" grpId="0" animBg="1"/>
          <p:bldP spid="41" grpId="0"/>
          <p:bldP spid="4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25" grpId="0" animBg="1"/>
          <p:bldP spid="3" grpId="0" animBg="1"/>
          <p:bldP spid="41" grpId="0"/>
          <p:bldP spid="42" grpId="0"/>
          <p:bldP spid="4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121227" y="3259739"/>
            <a:ext cx="391524" cy="391410"/>
          </a:xfrm>
          <a:custGeom>
            <a:avLst/>
            <a:gdLst>
              <a:gd name="T0" fmla="*/ 1243 w 1456"/>
              <a:gd name="T1" fmla="*/ 213 h 1456"/>
              <a:gd name="T2" fmla="*/ 1243 w 1456"/>
              <a:gd name="T3" fmla="*/ 1243 h 1456"/>
              <a:gd name="T4" fmla="*/ 213 w 1456"/>
              <a:gd name="T5" fmla="*/ 1243 h 1456"/>
              <a:gd name="T6" fmla="*/ 213 w 1456"/>
              <a:gd name="T7" fmla="*/ 213 h 1456"/>
              <a:gd name="T8" fmla="*/ 1200 w 1456"/>
              <a:gd name="T9" fmla="*/ 256 h 1456"/>
              <a:gd name="T10" fmla="*/ 1020 w 1456"/>
              <a:gd name="T11" fmla="*/ 220 h 1456"/>
              <a:gd name="T12" fmla="*/ 1318 w 1456"/>
              <a:gd name="T13" fmla="*/ 414 h 1456"/>
              <a:gd name="T14" fmla="*/ 1395 w 1456"/>
              <a:gd name="T15" fmla="*/ 698 h 1456"/>
              <a:gd name="T16" fmla="*/ 1109 w 1456"/>
              <a:gd name="T17" fmla="*/ 475 h 1456"/>
              <a:gd name="T18" fmla="*/ 1395 w 1456"/>
              <a:gd name="T19" fmla="*/ 698 h 1456"/>
              <a:gd name="T20" fmla="*/ 1319 w 1456"/>
              <a:gd name="T21" fmla="*/ 1039 h 1456"/>
              <a:gd name="T22" fmla="*/ 1020 w 1456"/>
              <a:gd name="T23" fmla="*/ 1236 h 1456"/>
              <a:gd name="T24" fmla="*/ 1200 w 1456"/>
              <a:gd name="T25" fmla="*/ 1200 h 1456"/>
              <a:gd name="T26" fmla="*/ 1395 w 1456"/>
              <a:gd name="T27" fmla="*/ 758 h 1456"/>
              <a:gd name="T28" fmla="*/ 1109 w 1456"/>
              <a:gd name="T29" fmla="*/ 979 h 1456"/>
              <a:gd name="T30" fmla="*/ 256 w 1456"/>
              <a:gd name="T31" fmla="*/ 1200 h 1456"/>
              <a:gd name="T32" fmla="*/ 436 w 1456"/>
              <a:gd name="T33" fmla="*/ 1236 h 1456"/>
              <a:gd name="T34" fmla="*/ 137 w 1456"/>
              <a:gd name="T35" fmla="*/ 1039 h 1456"/>
              <a:gd name="T36" fmla="*/ 61 w 1456"/>
              <a:gd name="T37" fmla="*/ 758 h 1456"/>
              <a:gd name="T38" fmla="*/ 347 w 1456"/>
              <a:gd name="T39" fmla="*/ 979 h 1456"/>
              <a:gd name="T40" fmla="*/ 61 w 1456"/>
              <a:gd name="T41" fmla="*/ 758 h 1456"/>
              <a:gd name="T42" fmla="*/ 138 w 1456"/>
              <a:gd name="T43" fmla="*/ 414 h 1456"/>
              <a:gd name="T44" fmla="*/ 436 w 1456"/>
              <a:gd name="T45" fmla="*/ 220 h 1456"/>
              <a:gd name="T46" fmla="*/ 256 w 1456"/>
              <a:gd name="T47" fmla="*/ 256 h 1456"/>
              <a:gd name="T48" fmla="*/ 61 w 1456"/>
              <a:gd name="T49" fmla="*/ 698 h 1456"/>
              <a:gd name="T50" fmla="*/ 347 w 1456"/>
              <a:gd name="T51" fmla="*/ 475 h 1456"/>
              <a:gd name="T52" fmla="*/ 383 w 1456"/>
              <a:gd name="T53" fmla="*/ 698 h 1456"/>
              <a:gd name="T54" fmla="*/ 698 w 1456"/>
              <a:gd name="T55" fmla="*/ 475 h 1456"/>
              <a:gd name="T56" fmla="*/ 383 w 1456"/>
              <a:gd name="T57" fmla="*/ 698 h 1456"/>
              <a:gd name="T58" fmla="*/ 1073 w 1456"/>
              <a:gd name="T59" fmla="*/ 698 h 1456"/>
              <a:gd name="T60" fmla="*/ 758 w 1456"/>
              <a:gd name="T61" fmla="*/ 475 h 1456"/>
              <a:gd name="T62" fmla="*/ 1073 w 1456"/>
              <a:gd name="T63" fmla="*/ 758 h 1456"/>
              <a:gd name="T64" fmla="*/ 758 w 1456"/>
              <a:gd name="T65" fmla="*/ 979 h 1456"/>
              <a:gd name="T66" fmla="*/ 1073 w 1456"/>
              <a:gd name="T67" fmla="*/ 758 h 1456"/>
              <a:gd name="T68" fmla="*/ 383 w 1456"/>
              <a:gd name="T69" fmla="*/ 758 h 1456"/>
              <a:gd name="T70" fmla="*/ 698 w 1456"/>
              <a:gd name="T71" fmla="*/ 979 h 1456"/>
              <a:gd name="T72" fmla="*/ 967 w 1456"/>
              <a:gd name="T73" fmla="*/ 249 h 1456"/>
              <a:gd name="T74" fmla="*/ 758 w 1456"/>
              <a:gd name="T75" fmla="*/ 414 h 1456"/>
              <a:gd name="T76" fmla="*/ 967 w 1456"/>
              <a:gd name="T77" fmla="*/ 249 h 1456"/>
              <a:gd name="T78" fmla="*/ 1033 w 1456"/>
              <a:gd name="T79" fmla="*/ 1039 h 1456"/>
              <a:gd name="T80" fmla="*/ 758 w 1456"/>
              <a:gd name="T81" fmla="*/ 1393 h 1456"/>
              <a:gd name="T82" fmla="*/ 489 w 1456"/>
              <a:gd name="T83" fmla="*/ 1207 h 1456"/>
              <a:gd name="T84" fmla="*/ 698 w 1456"/>
              <a:gd name="T85" fmla="*/ 1039 h 1456"/>
              <a:gd name="T86" fmla="*/ 489 w 1456"/>
              <a:gd name="T87" fmla="*/ 1207 h 1456"/>
              <a:gd name="T88" fmla="*/ 423 w 1456"/>
              <a:gd name="T89" fmla="*/ 414 h 1456"/>
              <a:gd name="T90" fmla="*/ 698 w 1456"/>
              <a:gd name="T91" fmla="*/ 63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56" h="1456">
                <a:moveTo>
                  <a:pt x="728" y="0"/>
                </a:moveTo>
                <a:cubicBezTo>
                  <a:pt x="929" y="0"/>
                  <a:pt x="1111" y="81"/>
                  <a:pt x="1243" y="213"/>
                </a:cubicBezTo>
                <a:cubicBezTo>
                  <a:pt x="1375" y="345"/>
                  <a:pt x="1456" y="527"/>
                  <a:pt x="1456" y="728"/>
                </a:cubicBezTo>
                <a:cubicBezTo>
                  <a:pt x="1456" y="929"/>
                  <a:pt x="1375" y="1111"/>
                  <a:pt x="1243" y="1243"/>
                </a:cubicBezTo>
                <a:cubicBezTo>
                  <a:pt x="1111" y="1375"/>
                  <a:pt x="929" y="1456"/>
                  <a:pt x="728" y="1456"/>
                </a:cubicBezTo>
                <a:cubicBezTo>
                  <a:pt x="527" y="1456"/>
                  <a:pt x="345" y="1375"/>
                  <a:pt x="213" y="1243"/>
                </a:cubicBezTo>
                <a:cubicBezTo>
                  <a:pt x="81" y="1111"/>
                  <a:pt x="0" y="929"/>
                  <a:pt x="0" y="728"/>
                </a:cubicBezTo>
                <a:cubicBezTo>
                  <a:pt x="0" y="527"/>
                  <a:pt x="81" y="345"/>
                  <a:pt x="213" y="213"/>
                </a:cubicBezTo>
                <a:cubicBezTo>
                  <a:pt x="345" y="81"/>
                  <a:pt x="527" y="0"/>
                  <a:pt x="728" y="0"/>
                </a:cubicBezTo>
                <a:close/>
                <a:moveTo>
                  <a:pt x="1200" y="256"/>
                </a:moveTo>
                <a:cubicBezTo>
                  <a:pt x="1124" y="180"/>
                  <a:pt x="1030" y="122"/>
                  <a:pt x="925" y="89"/>
                </a:cubicBezTo>
                <a:cubicBezTo>
                  <a:pt x="960" y="124"/>
                  <a:pt x="992" y="169"/>
                  <a:pt x="1020" y="220"/>
                </a:cubicBezTo>
                <a:cubicBezTo>
                  <a:pt x="1050" y="277"/>
                  <a:pt x="1076" y="342"/>
                  <a:pt x="1095" y="414"/>
                </a:cubicBezTo>
                <a:cubicBezTo>
                  <a:pt x="1318" y="414"/>
                  <a:pt x="1318" y="414"/>
                  <a:pt x="1318" y="414"/>
                </a:cubicBezTo>
                <a:cubicBezTo>
                  <a:pt x="1287" y="356"/>
                  <a:pt x="1247" y="302"/>
                  <a:pt x="1200" y="256"/>
                </a:cubicBezTo>
                <a:close/>
                <a:moveTo>
                  <a:pt x="1395" y="698"/>
                </a:moveTo>
                <a:cubicBezTo>
                  <a:pt x="1392" y="619"/>
                  <a:pt x="1375" y="544"/>
                  <a:pt x="1346" y="475"/>
                </a:cubicBezTo>
                <a:cubicBezTo>
                  <a:pt x="1109" y="475"/>
                  <a:pt x="1109" y="475"/>
                  <a:pt x="1109" y="475"/>
                </a:cubicBezTo>
                <a:cubicBezTo>
                  <a:pt x="1123" y="545"/>
                  <a:pt x="1131" y="620"/>
                  <a:pt x="1133" y="698"/>
                </a:cubicBezTo>
                <a:cubicBezTo>
                  <a:pt x="1395" y="698"/>
                  <a:pt x="1395" y="698"/>
                  <a:pt x="1395" y="698"/>
                </a:cubicBezTo>
                <a:close/>
                <a:moveTo>
                  <a:pt x="1200" y="1200"/>
                </a:moveTo>
                <a:cubicBezTo>
                  <a:pt x="1248" y="1153"/>
                  <a:pt x="1288" y="1099"/>
                  <a:pt x="1319" y="1039"/>
                </a:cubicBezTo>
                <a:cubicBezTo>
                  <a:pt x="1095" y="1039"/>
                  <a:pt x="1095" y="1039"/>
                  <a:pt x="1095" y="1039"/>
                </a:cubicBezTo>
                <a:cubicBezTo>
                  <a:pt x="1076" y="1112"/>
                  <a:pt x="1051" y="1179"/>
                  <a:pt x="1020" y="1236"/>
                </a:cubicBezTo>
                <a:cubicBezTo>
                  <a:pt x="992" y="1287"/>
                  <a:pt x="960" y="1332"/>
                  <a:pt x="925" y="1367"/>
                </a:cubicBezTo>
                <a:cubicBezTo>
                  <a:pt x="1030" y="1334"/>
                  <a:pt x="1124" y="1276"/>
                  <a:pt x="1200" y="1200"/>
                </a:cubicBezTo>
                <a:close/>
                <a:moveTo>
                  <a:pt x="1347" y="979"/>
                </a:moveTo>
                <a:cubicBezTo>
                  <a:pt x="1375" y="910"/>
                  <a:pt x="1392" y="836"/>
                  <a:pt x="1395" y="758"/>
                </a:cubicBezTo>
                <a:cubicBezTo>
                  <a:pt x="1133" y="758"/>
                  <a:pt x="1133" y="758"/>
                  <a:pt x="1133" y="758"/>
                </a:cubicBezTo>
                <a:cubicBezTo>
                  <a:pt x="1131" y="835"/>
                  <a:pt x="1123" y="909"/>
                  <a:pt x="1109" y="979"/>
                </a:cubicBezTo>
                <a:cubicBezTo>
                  <a:pt x="1347" y="979"/>
                  <a:pt x="1347" y="979"/>
                  <a:pt x="1347" y="979"/>
                </a:cubicBezTo>
                <a:close/>
                <a:moveTo>
                  <a:pt x="256" y="1200"/>
                </a:moveTo>
                <a:cubicBezTo>
                  <a:pt x="332" y="1276"/>
                  <a:pt x="426" y="1334"/>
                  <a:pt x="531" y="1367"/>
                </a:cubicBezTo>
                <a:cubicBezTo>
                  <a:pt x="496" y="1332"/>
                  <a:pt x="464" y="1287"/>
                  <a:pt x="436" y="1236"/>
                </a:cubicBezTo>
                <a:cubicBezTo>
                  <a:pt x="405" y="1179"/>
                  <a:pt x="380" y="1112"/>
                  <a:pt x="361" y="1039"/>
                </a:cubicBezTo>
                <a:cubicBezTo>
                  <a:pt x="137" y="1039"/>
                  <a:pt x="137" y="1039"/>
                  <a:pt x="137" y="1039"/>
                </a:cubicBezTo>
                <a:cubicBezTo>
                  <a:pt x="168" y="1099"/>
                  <a:pt x="208" y="1153"/>
                  <a:pt x="256" y="1200"/>
                </a:cubicBezTo>
                <a:close/>
                <a:moveTo>
                  <a:pt x="61" y="758"/>
                </a:moveTo>
                <a:cubicBezTo>
                  <a:pt x="64" y="836"/>
                  <a:pt x="81" y="910"/>
                  <a:pt x="109" y="979"/>
                </a:cubicBezTo>
                <a:cubicBezTo>
                  <a:pt x="347" y="979"/>
                  <a:pt x="347" y="979"/>
                  <a:pt x="347" y="979"/>
                </a:cubicBezTo>
                <a:cubicBezTo>
                  <a:pt x="333" y="909"/>
                  <a:pt x="324" y="835"/>
                  <a:pt x="323" y="758"/>
                </a:cubicBezTo>
                <a:cubicBezTo>
                  <a:pt x="61" y="758"/>
                  <a:pt x="61" y="758"/>
                  <a:pt x="61" y="758"/>
                </a:cubicBezTo>
                <a:close/>
                <a:moveTo>
                  <a:pt x="256" y="256"/>
                </a:moveTo>
                <a:cubicBezTo>
                  <a:pt x="209" y="302"/>
                  <a:pt x="169" y="356"/>
                  <a:pt x="138" y="414"/>
                </a:cubicBezTo>
                <a:cubicBezTo>
                  <a:pt x="361" y="414"/>
                  <a:pt x="361" y="414"/>
                  <a:pt x="361" y="414"/>
                </a:cubicBezTo>
                <a:cubicBezTo>
                  <a:pt x="380" y="342"/>
                  <a:pt x="406" y="277"/>
                  <a:pt x="436" y="220"/>
                </a:cubicBezTo>
                <a:cubicBezTo>
                  <a:pt x="464" y="169"/>
                  <a:pt x="496" y="124"/>
                  <a:pt x="531" y="89"/>
                </a:cubicBezTo>
                <a:cubicBezTo>
                  <a:pt x="426" y="122"/>
                  <a:pt x="332" y="180"/>
                  <a:pt x="256" y="256"/>
                </a:cubicBezTo>
                <a:close/>
                <a:moveTo>
                  <a:pt x="110" y="475"/>
                </a:moveTo>
                <a:cubicBezTo>
                  <a:pt x="81" y="544"/>
                  <a:pt x="64" y="619"/>
                  <a:pt x="61" y="698"/>
                </a:cubicBezTo>
                <a:cubicBezTo>
                  <a:pt x="323" y="698"/>
                  <a:pt x="323" y="698"/>
                  <a:pt x="323" y="698"/>
                </a:cubicBezTo>
                <a:cubicBezTo>
                  <a:pt x="324" y="620"/>
                  <a:pt x="333" y="545"/>
                  <a:pt x="347" y="475"/>
                </a:cubicBezTo>
                <a:cubicBezTo>
                  <a:pt x="110" y="475"/>
                  <a:pt x="110" y="475"/>
                  <a:pt x="110" y="475"/>
                </a:cubicBezTo>
                <a:close/>
                <a:moveTo>
                  <a:pt x="383" y="698"/>
                </a:moveTo>
                <a:cubicBezTo>
                  <a:pt x="698" y="698"/>
                  <a:pt x="698" y="698"/>
                  <a:pt x="698" y="698"/>
                </a:cubicBezTo>
                <a:cubicBezTo>
                  <a:pt x="698" y="475"/>
                  <a:pt x="698" y="475"/>
                  <a:pt x="698" y="475"/>
                </a:cubicBezTo>
                <a:cubicBezTo>
                  <a:pt x="409" y="475"/>
                  <a:pt x="409" y="475"/>
                  <a:pt x="409" y="475"/>
                </a:cubicBezTo>
                <a:cubicBezTo>
                  <a:pt x="394" y="544"/>
                  <a:pt x="385" y="619"/>
                  <a:pt x="383" y="698"/>
                </a:cubicBezTo>
                <a:close/>
                <a:moveTo>
                  <a:pt x="758" y="698"/>
                </a:moveTo>
                <a:cubicBezTo>
                  <a:pt x="1073" y="698"/>
                  <a:pt x="1073" y="698"/>
                  <a:pt x="1073" y="698"/>
                </a:cubicBezTo>
                <a:cubicBezTo>
                  <a:pt x="1071" y="619"/>
                  <a:pt x="1062" y="544"/>
                  <a:pt x="1047" y="475"/>
                </a:cubicBezTo>
                <a:cubicBezTo>
                  <a:pt x="758" y="475"/>
                  <a:pt x="758" y="475"/>
                  <a:pt x="758" y="475"/>
                </a:cubicBezTo>
                <a:cubicBezTo>
                  <a:pt x="758" y="698"/>
                  <a:pt x="758" y="698"/>
                  <a:pt x="758" y="698"/>
                </a:cubicBezTo>
                <a:close/>
                <a:moveTo>
                  <a:pt x="1073" y="758"/>
                </a:moveTo>
                <a:cubicBezTo>
                  <a:pt x="758" y="758"/>
                  <a:pt x="758" y="758"/>
                  <a:pt x="758" y="758"/>
                </a:cubicBezTo>
                <a:cubicBezTo>
                  <a:pt x="758" y="979"/>
                  <a:pt x="758" y="979"/>
                  <a:pt x="758" y="979"/>
                </a:cubicBezTo>
                <a:cubicBezTo>
                  <a:pt x="1048" y="979"/>
                  <a:pt x="1048" y="979"/>
                  <a:pt x="1048" y="979"/>
                </a:cubicBezTo>
                <a:cubicBezTo>
                  <a:pt x="1063" y="910"/>
                  <a:pt x="1071" y="836"/>
                  <a:pt x="1073" y="758"/>
                </a:cubicBezTo>
                <a:close/>
                <a:moveTo>
                  <a:pt x="698" y="758"/>
                </a:moveTo>
                <a:cubicBezTo>
                  <a:pt x="383" y="758"/>
                  <a:pt x="383" y="758"/>
                  <a:pt x="383" y="758"/>
                </a:cubicBezTo>
                <a:cubicBezTo>
                  <a:pt x="385" y="836"/>
                  <a:pt x="393" y="910"/>
                  <a:pt x="408" y="979"/>
                </a:cubicBezTo>
                <a:cubicBezTo>
                  <a:pt x="698" y="979"/>
                  <a:pt x="698" y="979"/>
                  <a:pt x="698" y="979"/>
                </a:cubicBezTo>
                <a:cubicBezTo>
                  <a:pt x="698" y="758"/>
                  <a:pt x="698" y="758"/>
                  <a:pt x="698" y="758"/>
                </a:cubicBezTo>
                <a:close/>
                <a:moveTo>
                  <a:pt x="967" y="249"/>
                </a:moveTo>
                <a:cubicBezTo>
                  <a:pt x="911" y="145"/>
                  <a:pt x="838" y="76"/>
                  <a:pt x="758" y="63"/>
                </a:cubicBezTo>
                <a:cubicBezTo>
                  <a:pt x="758" y="414"/>
                  <a:pt x="758" y="414"/>
                  <a:pt x="758" y="414"/>
                </a:cubicBezTo>
                <a:cubicBezTo>
                  <a:pt x="1032" y="414"/>
                  <a:pt x="1032" y="414"/>
                  <a:pt x="1032" y="414"/>
                </a:cubicBezTo>
                <a:cubicBezTo>
                  <a:pt x="1015" y="353"/>
                  <a:pt x="993" y="297"/>
                  <a:pt x="967" y="249"/>
                </a:cubicBezTo>
                <a:close/>
                <a:moveTo>
                  <a:pt x="967" y="1207"/>
                </a:moveTo>
                <a:cubicBezTo>
                  <a:pt x="994" y="1158"/>
                  <a:pt x="1016" y="1101"/>
                  <a:pt x="1033" y="1039"/>
                </a:cubicBezTo>
                <a:cubicBezTo>
                  <a:pt x="758" y="1039"/>
                  <a:pt x="758" y="1039"/>
                  <a:pt x="758" y="1039"/>
                </a:cubicBezTo>
                <a:cubicBezTo>
                  <a:pt x="758" y="1393"/>
                  <a:pt x="758" y="1393"/>
                  <a:pt x="758" y="1393"/>
                </a:cubicBezTo>
                <a:cubicBezTo>
                  <a:pt x="838" y="1380"/>
                  <a:pt x="911" y="1311"/>
                  <a:pt x="967" y="1207"/>
                </a:cubicBezTo>
                <a:close/>
                <a:moveTo>
                  <a:pt x="489" y="1207"/>
                </a:moveTo>
                <a:cubicBezTo>
                  <a:pt x="545" y="1311"/>
                  <a:pt x="618" y="1380"/>
                  <a:pt x="698" y="1393"/>
                </a:cubicBezTo>
                <a:cubicBezTo>
                  <a:pt x="698" y="1039"/>
                  <a:pt x="698" y="1039"/>
                  <a:pt x="698" y="1039"/>
                </a:cubicBezTo>
                <a:cubicBezTo>
                  <a:pt x="423" y="1039"/>
                  <a:pt x="423" y="1039"/>
                  <a:pt x="423" y="1039"/>
                </a:cubicBezTo>
                <a:cubicBezTo>
                  <a:pt x="440" y="1101"/>
                  <a:pt x="462" y="1158"/>
                  <a:pt x="489" y="1207"/>
                </a:cubicBezTo>
                <a:close/>
                <a:moveTo>
                  <a:pt x="489" y="249"/>
                </a:moveTo>
                <a:cubicBezTo>
                  <a:pt x="463" y="297"/>
                  <a:pt x="441" y="353"/>
                  <a:pt x="423" y="414"/>
                </a:cubicBezTo>
                <a:cubicBezTo>
                  <a:pt x="698" y="414"/>
                  <a:pt x="698" y="414"/>
                  <a:pt x="698" y="414"/>
                </a:cubicBezTo>
                <a:cubicBezTo>
                  <a:pt x="698" y="63"/>
                  <a:pt x="698" y="63"/>
                  <a:pt x="698" y="63"/>
                </a:cubicBezTo>
                <a:cubicBezTo>
                  <a:pt x="618" y="76"/>
                  <a:pt x="545" y="145"/>
                  <a:pt x="489" y="2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reflection blurRad="152400" stA="70000" endPos="54000" dist="889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XAMPP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XAMPP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19" name="文本框 33">
            <a:extLst>
              <a:ext uri="{FF2B5EF4-FFF2-40B4-BE49-F238E27FC236}">
                <a16:creationId xmlns:a16="http://schemas.microsoft.com/office/drawing/2014/main" id="{AB6D766A-53A0-4A1A-A940-034E8357D4C7}"/>
              </a:ext>
            </a:extLst>
          </p:cNvPr>
          <p:cNvSpPr txBox="1"/>
          <p:nvPr/>
        </p:nvSpPr>
        <p:spPr>
          <a:xfrm>
            <a:off x="1118084" y="1315329"/>
            <a:ext cx="977845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XAMPP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是一個把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網頁伺服器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與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Perl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MariaDB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集合在一起的安裝包，允許用戶可以在自己的電腦上輕易的建立網頁伺服器。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D6BD5F2-ADD1-4ABD-A24F-ECC85EFF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45" y="2800768"/>
            <a:ext cx="4974164" cy="2878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569AD23-E63F-4B3B-B5B6-0435F2061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71" y="2800768"/>
            <a:ext cx="5278762" cy="2878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77553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121227" y="3259739"/>
            <a:ext cx="391524" cy="391410"/>
          </a:xfrm>
          <a:custGeom>
            <a:avLst/>
            <a:gdLst>
              <a:gd name="T0" fmla="*/ 1243 w 1456"/>
              <a:gd name="T1" fmla="*/ 213 h 1456"/>
              <a:gd name="T2" fmla="*/ 1243 w 1456"/>
              <a:gd name="T3" fmla="*/ 1243 h 1456"/>
              <a:gd name="T4" fmla="*/ 213 w 1456"/>
              <a:gd name="T5" fmla="*/ 1243 h 1456"/>
              <a:gd name="T6" fmla="*/ 213 w 1456"/>
              <a:gd name="T7" fmla="*/ 213 h 1456"/>
              <a:gd name="T8" fmla="*/ 1200 w 1456"/>
              <a:gd name="T9" fmla="*/ 256 h 1456"/>
              <a:gd name="T10" fmla="*/ 1020 w 1456"/>
              <a:gd name="T11" fmla="*/ 220 h 1456"/>
              <a:gd name="T12" fmla="*/ 1318 w 1456"/>
              <a:gd name="T13" fmla="*/ 414 h 1456"/>
              <a:gd name="T14" fmla="*/ 1395 w 1456"/>
              <a:gd name="T15" fmla="*/ 698 h 1456"/>
              <a:gd name="T16" fmla="*/ 1109 w 1456"/>
              <a:gd name="T17" fmla="*/ 475 h 1456"/>
              <a:gd name="T18" fmla="*/ 1395 w 1456"/>
              <a:gd name="T19" fmla="*/ 698 h 1456"/>
              <a:gd name="T20" fmla="*/ 1319 w 1456"/>
              <a:gd name="T21" fmla="*/ 1039 h 1456"/>
              <a:gd name="T22" fmla="*/ 1020 w 1456"/>
              <a:gd name="T23" fmla="*/ 1236 h 1456"/>
              <a:gd name="T24" fmla="*/ 1200 w 1456"/>
              <a:gd name="T25" fmla="*/ 1200 h 1456"/>
              <a:gd name="T26" fmla="*/ 1395 w 1456"/>
              <a:gd name="T27" fmla="*/ 758 h 1456"/>
              <a:gd name="T28" fmla="*/ 1109 w 1456"/>
              <a:gd name="T29" fmla="*/ 979 h 1456"/>
              <a:gd name="T30" fmla="*/ 256 w 1456"/>
              <a:gd name="T31" fmla="*/ 1200 h 1456"/>
              <a:gd name="T32" fmla="*/ 436 w 1456"/>
              <a:gd name="T33" fmla="*/ 1236 h 1456"/>
              <a:gd name="T34" fmla="*/ 137 w 1456"/>
              <a:gd name="T35" fmla="*/ 1039 h 1456"/>
              <a:gd name="T36" fmla="*/ 61 w 1456"/>
              <a:gd name="T37" fmla="*/ 758 h 1456"/>
              <a:gd name="T38" fmla="*/ 347 w 1456"/>
              <a:gd name="T39" fmla="*/ 979 h 1456"/>
              <a:gd name="T40" fmla="*/ 61 w 1456"/>
              <a:gd name="T41" fmla="*/ 758 h 1456"/>
              <a:gd name="T42" fmla="*/ 138 w 1456"/>
              <a:gd name="T43" fmla="*/ 414 h 1456"/>
              <a:gd name="T44" fmla="*/ 436 w 1456"/>
              <a:gd name="T45" fmla="*/ 220 h 1456"/>
              <a:gd name="T46" fmla="*/ 256 w 1456"/>
              <a:gd name="T47" fmla="*/ 256 h 1456"/>
              <a:gd name="T48" fmla="*/ 61 w 1456"/>
              <a:gd name="T49" fmla="*/ 698 h 1456"/>
              <a:gd name="T50" fmla="*/ 347 w 1456"/>
              <a:gd name="T51" fmla="*/ 475 h 1456"/>
              <a:gd name="T52" fmla="*/ 383 w 1456"/>
              <a:gd name="T53" fmla="*/ 698 h 1456"/>
              <a:gd name="T54" fmla="*/ 698 w 1456"/>
              <a:gd name="T55" fmla="*/ 475 h 1456"/>
              <a:gd name="T56" fmla="*/ 383 w 1456"/>
              <a:gd name="T57" fmla="*/ 698 h 1456"/>
              <a:gd name="T58" fmla="*/ 1073 w 1456"/>
              <a:gd name="T59" fmla="*/ 698 h 1456"/>
              <a:gd name="T60" fmla="*/ 758 w 1456"/>
              <a:gd name="T61" fmla="*/ 475 h 1456"/>
              <a:gd name="T62" fmla="*/ 1073 w 1456"/>
              <a:gd name="T63" fmla="*/ 758 h 1456"/>
              <a:gd name="T64" fmla="*/ 758 w 1456"/>
              <a:gd name="T65" fmla="*/ 979 h 1456"/>
              <a:gd name="T66" fmla="*/ 1073 w 1456"/>
              <a:gd name="T67" fmla="*/ 758 h 1456"/>
              <a:gd name="T68" fmla="*/ 383 w 1456"/>
              <a:gd name="T69" fmla="*/ 758 h 1456"/>
              <a:gd name="T70" fmla="*/ 698 w 1456"/>
              <a:gd name="T71" fmla="*/ 979 h 1456"/>
              <a:gd name="T72" fmla="*/ 967 w 1456"/>
              <a:gd name="T73" fmla="*/ 249 h 1456"/>
              <a:gd name="T74" fmla="*/ 758 w 1456"/>
              <a:gd name="T75" fmla="*/ 414 h 1456"/>
              <a:gd name="T76" fmla="*/ 967 w 1456"/>
              <a:gd name="T77" fmla="*/ 249 h 1456"/>
              <a:gd name="T78" fmla="*/ 1033 w 1456"/>
              <a:gd name="T79" fmla="*/ 1039 h 1456"/>
              <a:gd name="T80" fmla="*/ 758 w 1456"/>
              <a:gd name="T81" fmla="*/ 1393 h 1456"/>
              <a:gd name="T82" fmla="*/ 489 w 1456"/>
              <a:gd name="T83" fmla="*/ 1207 h 1456"/>
              <a:gd name="T84" fmla="*/ 698 w 1456"/>
              <a:gd name="T85" fmla="*/ 1039 h 1456"/>
              <a:gd name="T86" fmla="*/ 489 w 1456"/>
              <a:gd name="T87" fmla="*/ 1207 h 1456"/>
              <a:gd name="T88" fmla="*/ 423 w 1456"/>
              <a:gd name="T89" fmla="*/ 414 h 1456"/>
              <a:gd name="T90" fmla="*/ 698 w 1456"/>
              <a:gd name="T91" fmla="*/ 63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56" h="1456">
                <a:moveTo>
                  <a:pt x="728" y="0"/>
                </a:moveTo>
                <a:cubicBezTo>
                  <a:pt x="929" y="0"/>
                  <a:pt x="1111" y="81"/>
                  <a:pt x="1243" y="213"/>
                </a:cubicBezTo>
                <a:cubicBezTo>
                  <a:pt x="1375" y="345"/>
                  <a:pt x="1456" y="527"/>
                  <a:pt x="1456" y="728"/>
                </a:cubicBezTo>
                <a:cubicBezTo>
                  <a:pt x="1456" y="929"/>
                  <a:pt x="1375" y="1111"/>
                  <a:pt x="1243" y="1243"/>
                </a:cubicBezTo>
                <a:cubicBezTo>
                  <a:pt x="1111" y="1375"/>
                  <a:pt x="929" y="1456"/>
                  <a:pt x="728" y="1456"/>
                </a:cubicBezTo>
                <a:cubicBezTo>
                  <a:pt x="527" y="1456"/>
                  <a:pt x="345" y="1375"/>
                  <a:pt x="213" y="1243"/>
                </a:cubicBezTo>
                <a:cubicBezTo>
                  <a:pt x="81" y="1111"/>
                  <a:pt x="0" y="929"/>
                  <a:pt x="0" y="728"/>
                </a:cubicBezTo>
                <a:cubicBezTo>
                  <a:pt x="0" y="527"/>
                  <a:pt x="81" y="345"/>
                  <a:pt x="213" y="213"/>
                </a:cubicBezTo>
                <a:cubicBezTo>
                  <a:pt x="345" y="81"/>
                  <a:pt x="527" y="0"/>
                  <a:pt x="728" y="0"/>
                </a:cubicBezTo>
                <a:close/>
                <a:moveTo>
                  <a:pt x="1200" y="256"/>
                </a:moveTo>
                <a:cubicBezTo>
                  <a:pt x="1124" y="180"/>
                  <a:pt x="1030" y="122"/>
                  <a:pt x="925" y="89"/>
                </a:cubicBezTo>
                <a:cubicBezTo>
                  <a:pt x="960" y="124"/>
                  <a:pt x="992" y="169"/>
                  <a:pt x="1020" y="220"/>
                </a:cubicBezTo>
                <a:cubicBezTo>
                  <a:pt x="1050" y="277"/>
                  <a:pt x="1076" y="342"/>
                  <a:pt x="1095" y="414"/>
                </a:cubicBezTo>
                <a:cubicBezTo>
                  <a:pt x="1318" y="414"/>
                  <a:pt x="1318" y="414"/>
                  <a:pt x="1318" y="414"/>
                </a:cubicBezTo>
                <a:cubicBezTo>
                  <a:pt x="1287" y="356"/>
                  <a:pt x="1247" y="302"/>
                  <a:pt x="1200" y="256"/>
                </a:cubicBezTo>
                <a:close/>
                <a:moveTo>
                  <a:pt x="1395" y="698"/>
                </a:moveTo>
                <a:cubicBezTo>
                  <a:pt x="1392" y="619"/>
                  <a:pt x="1375" y="544"/>
                  <a:pt x="1346" y="475"/>
                </a:cubicBezTo>
                <a:cubicBezTo>
                  <a:pt x="1109" y="475"/>
                  <a:pt x="1109" y="475"/>
                  <a:pt x="1109" y="475"/>
                </a:cubicBezTo>
                <a:cubicBezTo>
                  <a:pt x="1123" y="545"/>
                  <a:pt x="1131" y="620"/>
                  <a:pt x="1133" y="698"/>
                </a:cubicBezTo>
                <a:cubicBezTo>
                  <a:pt x="1395" y="698"/>
                  <a:pt x="1395" y="698"/>
                  <a:pt x="1395" y="698"/>
                </a:cubicBezTo>
                <a:close/>
                <a:moveTo>
                  <a:pt x="1200" y="1200"/>
                </a:moveTo>
                <a:cubicBezTo>
                  <a:pt x="1248" y="1153"/>
                  <a:pt x="1288" y="1099"/>
                  <a:pt x="1319" y="1039"/>
                </a:cubicBezTo>
                <a:cubicBezTo>
                  <a:pt x="1095" y="1039"/>
                  <a:pt x="1095" y="1039"/>
                  <a:pt x="1095" y="1039"/>
                </a:cubicBezTo>
                <a:cubicBezTo>
                  <a:pt x="1076" y="1112"/>
                  <a:pt x="1051" y="1179"/>
                  <a:pt x="1020" y="1236"/>
                </a:cubicBezTo>
                <a:cubicBezTo>
                  <a:pt x="992" y="1287"/>
                  <a:pt x="960" y="1332"/>
                  <a:pt x="925" y="1367"/>
                </a:cubicBezTo>
                <a:cubicBezTo>
                  <a:pt x="1030" y="1334"/>
                  <a:pt x="1124" y="1276"/>
                  <a:pt x="1200" y="1200"/>
                </a:cubicBezTo>
                <a:close/>
                <a:moveTo>
                  <a:pt x="1347" y="979"/>
                </a:moveTo>
                <a:cubicBezTo>
                  <a:pt x="1375" y="910"/>
                  <a:pt x="1392" y="836"/>
                  <a:pt x="1395" y="758"/>
                </a:cubicBezTo>
                <a:cubicBezTo>
                  <a:pt x="1133" y="758"/>
                  <a:pt x="1133" y="758"/>
                  <a:pt x="1133" y="758"/>
                </a:cubicBezTo>
                <a:cubicBezTo>
                  <a:pt x="1131" y="835"/>
                  <a:pt x="1123" y="909"/>
                  <a:pt x="1109" y="979"/>
                </a:cubicBezTo>
                <a:cubicBezTo>
                  <a:pt x="1347" y="979"/>
                  <a:pt x="1347" y="979"/>
                  <a:pt x="1347" y="979"/>
                </a:cubicBezTo>
                <a:close/>
                <a:moveTo>
                  <a:pt x="256" y="1200"/>
                </a:moveTo>
                <a:cubicBezTo>
                  <a:pt x="332" y="1276"/>
                  <a:pt x="426" y="1334"/>
                  <a:pt x="531" y="1367"/>
                </a:cubicBezTo>
                <a:cubicBezTo>
                  <a:pt x="496" y="1332"/>
                  <a:pt x="464" y="1287"/>
                  <a:pt x="436" y="1236"/>
                </a:cubicBezTo>
                <a:cubicBezTo>
                  <a:pt x="405" y="1179"/>
                  <a:pt x="380" y="1112"/>
                  <a:pt x="361" y="1039"/>
                </a:cubicBezTo>
                <a:cubicBezTo>
                  <a:pt x="137" y="1039"/>
                  <a:pt x="137" y="1039"/>
                  <a:pt x="137" y="1039"/>
                </a:cubicBezTo>
                <a:cubicBezTo>
                  <a:pt x="168" y="1099"/>
                  <a:pt x="208" y="1153"/>
                  <a:pt x="256" y="1200"/>
                </a:cubicBezTo>
                <a:close/>
                <a:moveTo>
                  <a:pt x="61" y="758"/>
                </a:moveTo>
                <a:cubicBezTo>
                  <a:pt x="64" y="836"/>
                  <a:pt x="81" y="910"/>
                  <a:pt x="109" y="979"/>
                </a:cubicBezTo>
                <a:cubicBezTo>
                  <a:pt x="347" y="979"/>
                  <a:pt x="347" y="979"/>
                  <a:pt x="347" y="979"/>
                </a:cubicBezTo>
                <a:cubicBezTo>
                  <a:pt x="333" y="909"/>
                  <a:pt x="324" y="835"/>
                  <a:pt x="323" y="758"/>
                </a:cubicBezTo>
                <a:cubicBezTo>
                  <a:pt x="61" y="758"/>
                  <a:pt x="61" y="758"/>
                  <a:pt x="61" y="758"/>
                </a:cubicBezTo>
                <a:close/>
                <a:moveTo>
                  <a:pt x="256" y="256"/>
                </a:moveTo>
                <a:cubicBezTo>
                  <a:pt x="209" y="302"/>
                  <a:pt x="169" y="356"/>
                  <a:pt x="138" y="414"/>
                </a:cubicBezTo>
                <a:cubicBezTo>
                  <a:pt x="361" y="414"/>
                  <a:pt x="361" y="414"/>
                  <a:pt x="361" y="414"/>
                </a:cubicBezTo>
                <a:cubicBezTo>
                  <a:pt x="380" y="342"/>
                  <a:pt x="406" y="277"/>
                  <a:pt x="436" y="220"/>
                </a:cubicBezTo>
                <a:cubicBezTo>
                  <a:pt x="464" y="169"/>
                  <a:pt x="496" y="124"/>
                  <a:pt x="531" y="89"/>
                </a:cubicBezTo>
                <a:cubicBezTo>
                  <a:pt x="426" y="122"/>
                  <a:pt x="332" y="180"/>
                  <a:pt x="256" y="256"/>
                </a:cubicBezTo>
                <a:close/>
                <a:moveTo>
                  <a:pt x="110" y="475"/>
                </a:moveTo>
                <a:cubicBezTo>
                  <a:pt x="81" y="544"/>
                  <a:pt x="64" y="619"/>
                  <a:pt x="61" y="698"/>
                </a:cubicBezTo>
                <a:cubicBezTo>
                  <a:pt x="323" y="698"/>
                  <a:pt x="323" y="698"/>
                  <a:pt x="323" y="698"/>
                </a:cubicBezTo>
                <a:cubicBezTo>
                  <a:pt x="324" y="620"/>
                  <a:pt x="333" y="545"/>
                  <a:pt x="347" y="475"/>
                </a:cubicBezTo>
                <a:cubicBezTo>
                  <a:pt x="110" y="475"/>
                  <a:pt x="110" y="475"/>
                  <a:pt x="110" y="475"/>
                </a:cubicBezTo>
                <a:close/>
                <a:moveTo>
                  <a:pt x="383" y="698"/>
                </a:moveTo>
                <a:cubicBezTo>
                  <a:pt x="698" y="698"/>
                  <a:pt x="698" y="698"/>
                  <a:pt x="698" y="698"/>
                </a:cubicBezTo>
                <a:cubicBezTo>
                  <a:pt x="698" y="475"/>
                  <a:pt x="698" y="475"/>
                  <a:pt x="698" y="475"/>
                </a:cubicBezTo>
                <a:cubicBezTo>
                  <a:pt x="409" y="475"/>
                  <a:pt x="409" y="475"/>
                  <a:pt x="409" y="475"/>
                </a:cubicBezTo>
                <a:cubicBezTo>
                  <a:pt x="394" y="544"/>
                  <a:pt x="385" y="619"/>
                  <a:pt x="383" y="698"/>
                </a:cubicBezTo>
                <a:close/>
                <a:moveTo>
                  <a:pt x="758" y="698"/>
                </a:moveTo>
                <a:cubicBezTo>
                  <a:pt x="1073" y="698"/>
                  <a:pt x="1073" y="698"/>
                  <a:pt x="1073" y="698"/>
                </a:cubicBezTo>
                <a:cubicBezTo>
                  <a:pt x="1071" y="619"/>
                  <a:pt x="1062" y="544"/>
                  <a:pt x="1047" y="475"/>
                </a:cubicBezTo>
                <a:cubicBezTo>
                  <a:pt x="758" y="475"/>
                  <a:pt x="758" y="475"/>
                  <a:pt x="758" y="475"/>
                </a:cubicBezTo>
                <a:cubicBezTo>
                  <a:pt x="758" y="698"/>
                  <a:pt x="758" y="698"/>
                  <a:pt x="758" y="698"/>
                </a:cubicBezTo>
                <a:close/>
                <a:moveTo>
                  <a:pt x="1073" y="758"/>
                </a:moveTo>
                <a:cubicBezTo>
                  <a:pt x="758" y="758"/>
                  <a:pt x="758" y="758"/>
                  <a:pt x="758" y="758"/>
                </a:cubicBezTo>
                <a:cubicBezTo>
                  <a:pt x="758" y="979"/>
                  <a:pt x="758" y="979"/>
                  <a:pt x="758" y="979"/>
                </a:cubicBezTo>
                <a:cubicBezTo>
                  <a:pt x="1048" y="979"/>
                  <a:pt x="1048" y="979"/>
                  <a:pt x="1048" y="979"/>
                </a:cubicBezTo>
                <a:cubicBezTo>
                  <a:pt x="1063" y="910"/>
                  <a:pt x="1071" y="836"/>
                  <a:pt x="1073" y="758"/>
                </a:cubicBezTo>
                <a:close/>
                <a:moveTo>
                  <a:pt x="698" y="758"/>
                </a:moveTo>
                <a:cubicBezTo>
                  <a:pt x="383" y="758"/>
                  <a:pt x="383" y="758"/>
                  <a:pt x="383" y="758"/>
                </a:cubicBezTo>
                <a:cubicBezTo>
                  <a:pt x="385" y="836"/>
                  <a:pt x="393" y="910"/>
                  <a:pt x="408" y="979"/>
                </a:cubicBezTo>
                <a:cubicBezTo>
                  <a:pt x="698" y="979"/>
                  <a:pt x="698" y="979"/>
                  <a:pt x="698" y="979"/>
                </a:cubicBezTo>
                <a:cubicBezTo>
                  <a:pt x="698" y="758"/>
                  <a:pt x="698" y="758"/>
                  <a:pt x="698" y="758"/>
                </a:cubicBezTo>
                <a:close/>
                <a:moveTo>
                  <a:pt x="967" y="249"/>
                </a:moveTo>
                <a:cubicBezTo>
                  <a:pt x="911" y="145"/>
                  <a:pt x="838" y="76"/>
                  <a:pt x="758" y="63"/>
                </a:cubicBezTo>
                <a:cubicBezTo>
                  <a:pt x="758" y="414"/>
                  <a:pt x="758" y="414"/>
                  <a:pt x="758" y="414"/>
                </a:cubicBezTo>
                <a:cubicBezTo>
                  <a:pt x="1032" y="414"/>
                  <a:pt x="1032" y="414"/>
                  <a:pt x="1032" y="414"/>
                </a:cubicBezTo>
                <a:cubicBezTo>
                  <a:pt x="1015" y="353"/>
                  <a:pt x="993" y="297"/>
                  <a:pt x="967" y="249"/>
                </a:cubicBezTo>
                <a:close/>
                <a:moveTo>
                  <a:pt x="967" y="1207"/>
                </a:moveTo>
                <a:cubicBezTo>
                  <a:pt x="994" y="1158"/>
                  <a:pt x="1016" y="1101"/>
                  <a:pt x="1033" y="1039"/>
                </a:cubicBezTo>
                <a:cubicBezTo>
                  <a:pt x="758" y="1039"/>
                  <a:pt x="758" y="1039"/>
                  <a:pt x="758" y="1039"/>
                </a:cubicBezTo>
                <a:cubicBezTo>
                  <a:pt x="758" y="1393"/>
                  <a:pt x="758" y="1393"/>
                  <a:pt x="758" y="1393"/>
                </a:cubicBezTo>
                <a:cubicBezTo>
                  <a:pt x="838" y="1380"/>
                  <a:pt x="911" y="1311"/>
                  <a:pt x="967" y="1207"/>
                </a:cubicBezTo>
                <a:close/>
                <a:moveTo>
                  <a:pt x="489" y="1207"/>
                </a:moveTo>
                <a:cubicBezTo>
                  <a:pt x="545" y="1311"/>
                  <a:pt x="618" y="1380"/>
                  <a:pt x="698" y="1393"/>
                </a:cubicBezTo>
                <a:cubicBezTo>
                  <a:pt x="698" y="1039"/>
                  <a:pt x="698" y="1039"/>
                  <a:pt x="698" y="1039"/>
                </a:cubicBezTo>
                <a:cubicBezTo>
                  <a:pt x="423" y="1039"/>
                  <a:pt x="423" y="1039"/>
                  <a:pt x="423" y="1039"/>
                </a:cubicBezTo>
                <a:cubicBezTo>
                  <a:pt x="440" y="1101"/>
                  <a:pt x="462" y="1158"/>
                  <a:pt x="489" y="1207"/>
                </a:cubicBezTo>
                <a:close/>
                <a:moveTo>
                  <a:pt x="489" y="249"/>
                </a:moveTo>
                <a:cubicBezTo>
                  <a:pt x="463" y="297"/>
                  <a:pt x="441" y="353"/>
                  <a:pt x="423" y="414"/>
                </a:cubicBezTo>
                <a:cubicBezTo>
                  <a:pt x="698" y="414"/>
                  <a:pt x="698" y="414"/>
                  <a:pt x="698" y="414"/>
                </a:cubicBezTo>
                <a:cubicBezTo>
                  <a:pt x="698" y="63"/>
                  <a:pt x="698" y="63"/>
                  <a:pt x="698" y="63"/>
                </a:cubicBezTo>
                <a:cubicBezTo>
                  <a:pt x="618" y="76"/>
                  <a:pt x="545" y="145"/>
                  <a:pt x="489" y="2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reflection blurRad="152400" stA="70000" endPos="54000" dist="889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MySQL Database Creation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303320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建立</a:t>
            </a:r>
            <a:r>
              <a:rPr lang="en-US" altLang="zh-CN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MySQL</a:t>
            </a:r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資料庫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19" name="文本框 33">
            <a:extLst>
              <a:ext uri="{FF2B5EF4-FFF2-40B4-BE49-F238E27FC236}">
                <a16:creationId xmlns:a16="http://schemas.microsoft.com/office/drawing/2014/main" id="{AB6D766A-53A0-4A1A-A940-034E8357D4C7}"/>
              </a:ext>
            </a:extLst>
          </p:cNvPr>
          <p:cNvSpPr txBox="1"/>
          <p:nvPr/>
        </p:nvSpPr>
        <p:spPr>
          <a:xfrm>
            <a:off x="1206775" y="1357927"/>
            <a:ext cx="977845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一共分成五類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名稱、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UID 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、種類、購買日期、有效期限。其中以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作為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主鍵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5903AFC-48B6-4EFE-BDE6-BC25B3DEF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94" y="2056619"/>
            <a:ext cx="7993503" cy="42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81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Bootstrap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Framworks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308699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Bootstrap</a:t>
            </a:r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網頁框架</a:t>
            </a:r>
          </a:p>
        </p:txBody>
      </p:sp>
      <p:sp>
        <p:nvSpPr>
          <p:cNvPr id="19" name="文本框 33">
            <a:extLst>
              <a:ext uri="{FF2B5EF4-FFF2-40B4-BE49-F238E27FC236}">
                <a16:creationId xmlns:a16="http://schemas.microsoft.com/office/drawing/2014/main" id="{AB6D766A-53A0-4A1A-A940-034E8357D4C7}"/>
              </a:ext>
            </a:extLst>
          </p:cNvPr>
          <p:cNvSpPr txBox="1"/>
          <p:nvPr/>
        </p:nvSpPr>
        <p:spPr>
          <a:xfrm>
            <a:off x="1259343" y="1254963"/>
            <a:ext cx="977845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是一組用於網站和網路應用程式開發的開源前端框架，包括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的框架，提供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字體排印、表單、按鈕、導航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及其他各種元件及</a:t>
            </a:r>
            <a:r>
              <a:rPr lang="en-US" altLang="zh-TW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擴充套件，旨在使動態網頁和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應用的開發更加容易。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51B80E8-8020-4FC1-80FA-A3A8682F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41" y="2774021"/>
            <a:ext cx="6491484" cy="3488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39700" stA="18000" endPos="28000" dist="5000" dir="5400000" sy="-100000" algn="bl" rotWithShape="0"/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46173A1-E940-44B6-8829-81E1A21B1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613" y="4774425"/>
            <a:ext cx="1432684" cy="120101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25697FE-59A5-4295-9C3E-8F8301A1A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599" y="3357709"/>
            <a:ext cx="1628621" cy="10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1603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Web Architecture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網頁架構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34B39EC-111C-4039-84AC-2C6CC49BDAA7}"/>
              </a:ext>
            </a:extLst>
          </p:cNvPr>
          <p:cNvGrpSpPr/>
          <p:nvPr/>
        </p:nvGrpSpPr>
        <p:grpSpPr>
          <a:xfrm>
            <a:off x="1054274" y="1832833"/>
            <a:ext cx="9807451" cy="4143307"/>
            <a:chOff x="911079" y="1700808"/>
            <a:chExt cx="6288794" cy="2243822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F4257D4C-67DD-4B1F-AF55-1858C88B18AD}"/>
                </a:ext>
              </a:extLst>
            </p:cNvPr>
            <p:cNvSpPr/>
            <p:nvPr/>
          </p:nvSpPr>
          <p:spPr>
            <a:xfrm>
              <a:off x="971600" y="1700808"/>
              <a:ext cx="6228273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主畫面</a:t>
              </a:r>
              <a:endPara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F0D58CA5-B8AF-41B1-B7B1-2FCB1C73BD41}"/>
                </a:ext>
              </a:extLst>
            </p:cNvPr>
            <p:cNvSpPr/>
            <p:nvPr/>
          </p:nvSpPr>
          <p:spPr>
            <a:xfrm>
              <a:off x="1736343" y="2430844"/>
              <a:ext cx="713448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CDC5612-A3C3-41F9-AAA7-B833648F3B46}"/>
                </a:ext>
              </a:extLst>
            </p:cNvPr>
            <p:cNvSpPr/>
            <p:nvPr/>
          </p:nvSpPr>
          <p:spPr>
            <a:xfrm>
              <a:off x="3664334" y="2430836"/>
              <a:ext cx="713448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新增資料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DC52C7-6DC5-46B3-90F3-4C9CC13116B6}"/>
                </a:ext>
              </a:extLst>
            </p:cNvPr>
            <p:cNvSpPr/>
            <p:nvPr/>
          </p:nvSpPr>
          <p:spPr>
            <a:xfrm>
              <a:off x="1250193" y="2999221"/>
              <a:ext cx="713448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編輯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A80D871-14F4-426F-B99B-9D2AC10DBA90}"/>
                </a:ext>
              </a:extLst>
            </p:cNvPr>
            <p:cNvSpPr/>
            <p:nvPr/>
          </p:nvSpPr>
          <p:spPr>
            <a:xfrm>
              <a:off x="2185149" y="2993792"/>
              <a:ext cx="713448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刪除</a:t>
              </a:r>
              <a:endPara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F9000112-5BE8-4A9B-9734-80E616CF410E}"/>
                </a:ext>
              </a:extLst>
            </p:cNvPr>
            <p:cNvSpPr/>
            <p:nvPr/>
          </p:nvSpPr>
          <p:spPr>
            <a:xfrm>
              <a:off x="1103872" y="3610477"/>
              <a:ext cx="882691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插入新資料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B12DA96C-FD3E-41CE-82E5-F2C9E30A82C9}"/>
                </a:ext>
              </a:extLst>
            </p:cNvPr>
            <p:cNvSpPr/>
            <p:nvPr/>
          </p:nvSpPr>
          <p:spPr>
            <a:xfrm>
              <a:off x="4870445" y="2430835"/>
              <a:ext cx="713448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讀取標籤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209B56E-2C3E-4699-86A6-D5C8920A44A5}"/>
                </a:ext>
              </a:extLst>
            </p:cNvPr>
            <p:cNvSpPr/>
            <p:nvPr/>
          </p:nvSpPr>
          <p:spPr>
            <a:xfrm>
              <a:off x="6305772" y="2405376"/>
              <a:ext cx="713448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關於</a:t>
              </a:r>
              <a:endPara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532643BC-4C68-426E-A757-D28557B9CB94}"/>
                </a:ext>
              </a:extLst>
            </p:cNvPr>
            <p:cNvSpPr/>
            <p:nvPr/>
          </p:nvSpPr>
          <p:spPr>
            <a:xfrm>
              <a:off x="2243838" y="3605809"/>
              <a:ext cx="882684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移除當前資料</a:t>
              </a:r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9D17EDC-1B6C-416F-8387-665EABB84CFF}"/>
                </a:ext>
              </a:extLst>
            </p:cNvPr>
            <p:cNvCxnSpPr>
              <a:stCxn id="21" idx="1"/>
            </p:cNvCxnSpPr>
            <p:nvPr/>
          </p:nvCxnSpPr>
          <p:spPr>
            <a:xfrm flipH="1" flipV="1">
              <a:off x="919841" y="3166297"/>
              <a:ext cx="330352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9887DF67-C7BC-48EC-9BA9-9CC0C3A4DB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841" y="2611326"/>
              <a:ext cx="0" cy="5603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062113B5-09A0-4EE9-AD1A-B25455DAF1F6}"/>
                </a:ext>
              </a:extLst>
            </p:cNvPr>
            <p:cNvCxnSpPr>
              <a:cxnSpLocks/>
            </p:cNvCxnSpPr>
            <p:nvPr/>
          </p:nvCxnSpPr>
          <p:spPr>
            <a:xfrm>
              <a:off x="911079" y="2611326"/>
              <a:ext cx="825264" cy="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D09E41BA-AACB-4DAB-A84E-62B6982D4D34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flipH="1">
              <a:off x="1606917" y="2770426"/>
              <a:ext cx="454486" cy="2287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EBF4E380-775B-401F-8816-882C9CD31794}"/>
                </a:ext>
              </a:extLst>
            </p:cNvPr>
            <p:cNvCxnSpPr>
              <a:cxnSpLocks/>
            </p:cNvCxnSpPr>
            <p:nvPr/>
          </p:nvCxnSpPr>
          <p:spPr>
            <a:xfrm>
              <a:off x="2074395" y="2764997"/>
              <a:ext cx="454486" cy="2287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37284A28-F8BB-4BFF-B68E-9C68ECFF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1028" y="2597913"/>
              <a:ext cx="825264" cy="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4665F04-82D5-4533-9E2E-0453B864E564}"/>
                </a:ext>
              </a:extLst>
            </p:cNvPr>
            <p:cNvCxnSpPr/>
            <p:nvPr/>
          </p:nvCxnSpPr>
          <p:spPr>
            <a:xfrm flipH="1" flipV="1">
              <a:off x="2921763" y="3171673"/>
              <a:ext cx="330352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7D228500-E564-4487-B314-826D4BFEF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115" y="2611326"/>
              <a:ext cx="0" cy="5603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5BE54FDA-CD18-4379-92DC-DD8787EB40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5454" y="3327945"/>
              <a:ext cx="0" cy="2825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66BABE7A-D767-484E-AB03-0620D4134C6A}"/>
                </a:ext>
              </a:extLst>
            </p:cNvPr>
            <p:cNvCxnSpPr>
              <a:cxnSpLocks/>
            </p:cNvCxnSpPr>
            <p:nvPr/>
          </p:nvCxnSpPr>
          <p:spPr>
            <a:xfrm>
              <a:off x="2547244" y="3323277"/>
              <a:ext cx="0" cy="2825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D10FFB2C-4160-43EF-BC6F-C821DEB05443}"/>
                </a:ext>
              </a:extLst>
            </p:cNvPr>
            <p:cNvSpPr/>
            <p:nvPr/>
          </p:nvSpPr>
          <p:spPr>
            <a:xfrm>
              <a:off x="3582467" y="3049761"/>
              <a:ext cx="882691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插入新資料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E9A720D8-6BEF-4A46-A2D9-6FEC1BD38D31}"/>
                </a:ext>
              </a:extLst>
            </p:cNvPr>
            <p:cNvCxnSpPr>
              <a:cxnSpLocks/>
            </p:cNvCxnSpPr>
            <p:nvPr/>
          </p:nvCxnSpPr>
          <p:spPr>
            <a:xfrm>
              <a:off x="4026673" y="2767229"/>
              <a:ext cx="0" cy="2825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B468FC54-E99D-4613-9F79-ED51BC17AA7F}"/>
                </a:ext>
              </a:extLst>
            </p:cNvPr>
            <p:cNvSpPr/>
            <p:nvPr/>
          </p:nvSpPr>
          <p:spPr>
            <a:xfrm>
              <a:off x="4798369" y="3056915"/>
              <a:ext cx="882691" cy="3341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609" tIns="17805" rIns="35609" bIns="178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比對資料庫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36975A49-C76C-4B07-A949-E4C99BCB3371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0" y="2776200"/>
              <a:ext cx="0" cy="2825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5333051-9C72-40D2-AD1C-5E08BEA1D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3067" y="2034961"/>
              <a:ext cx="0" cy="3932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449A70C1-2544-4F00-9D8B-05B3B60F2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058" y="2034960"/>
              <a:ext cx="0" cy="3932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13340D40-E1B4-48CD-A0A3-4CAB9C8DB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5601" y="2034959"/>
              <a:ext cx="0" cy="3932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4850485E-FE55-4FCE-A26B-EEE010018774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6662496" y="2034960"/>
              <a:ext cx="7143" cy="370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EECD6202-F27C-4E49-8BA5-E4D032BBF8BF}"/>
                </a:ext>
              </a:extLst>
            </p:cNvPr>
            <p:cNvSpPr txBox="1"/>
            <p:nvPr/>
          </p:nvSpPr>
          <p:spPr>
            <a:xfrm>
              <a:off x="1280701" y="3307616"/>
              <a:ext cx="311327" cy="200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Yes</a:t>
              </a:r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BF3AFC9-4A57-4C77-A5BB-B078BD7D2C45}"/>
                </a:ext>
              </a:extLst>
            </p:cNvPr>
            <p:cNvSpPr txBox="1"/>
            <p:nvPr/>
          </p:nvSpPr>
          <p:spPr>
            <a:xfrm>
              <a:off x="2189149" y="3300387"/>
              <a:ext cx="311327" cy="200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Yes</a:t>
              </a:r>
              <a:endParaRPr lang="zh-TW" altLang="en-US" sz="12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D021A7F2-9630-4B9B-806D-580FC2AA3B61}"/>
                </a:ext>
              </a:extLst>
            </p:cNvPr>
            <p:cNvSpPr txBox="1"/>
            <p:nvPr/>
          </p:nvSpPr>
          <p:spPr>
            <a:xfrm>
              <a:off x="961786" y="2614501"/>
              <a:ext cx="292126" cy="200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No</a:t>
              </a:r>
              <a:endParaRPr lang="zh-TW" altLang="en-US" dirty="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6AFFBDA3-2341-4F7E-920A-EC4FE00A8635}"/>
                </a:ext>
              </a:extLst>
            </p:cNvPr>
            <p:cNvSpPr txBox="1"/>
            <p:nvPr/>
          </p:nvSpPr>
          <p:spPr>
            <a:xfrm>
              <a:off x="2873835" y="2619285"/>
              <a:ext cx="292126" cy="200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No</a:t>
              </a:r>
              <a:endParaRPr lang="zh-TW" altLang="en-US" sz="1200" dirty="0"/>
            </a:p>
          </p:txBody>
        </p: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B0AA0DB2-D57D-45B5-8145-8B26C6953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986" y="2581329"/>
              <a:ext cx="362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2961BBE0-22FA-4E3F-8C88-5ED4A1064B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3919" y="3223991"/>
              <a:ext cx="27658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41FE2369-D5E5-4C74-8F6E-FE7D49A11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0499" y="2581329"/>
              <a:ext cx="0" cy="6355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8DCDE1-1862-4BCC-8892-F0604836C782}"/>
              </a:ext>
            </a:extLst>
          </p:cNvPr>
          <p:cNvSpPr txBox="1"/>
          <p:nvPr/>
        </p:nvSpPr>
        <p:spPr>
          <a:xfrm>
            <a:off x="8713241" y="5391365"/>
            <a:ext cx="212376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為前端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為後端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2696DF-75F4-4660-A7D7-7E9278ECE4BF}"/>
              </a:ext>
            </a:extLst>
          </p:cNvPr>
          <p:cNvSpPr/>
          <p:nvPr/>
        </p:nvSpPr>
        <p:spPr>
          <a:xfrm>
            <a:off x="2212071" y="3001117"/>
            <a:ext cx="1325940" cy="936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98DC6C-E4F7-4A74-ABFC-E61A16C357FA}"/>
              </a:ext>
            </a:extLst>
          </p:cNvPr>
          <p:cNvSpPr/>
          <p:nvPr/>
        </p:nvSpPr>
        <p:spPr>
          <a:xfrm>
            <a:off x="5241354" y="3032728"/>
            <a:ext cx="1325940" cy="936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07C1548-76A1-4956-8A8D-291C35474E7C}"/>
              </a:ext>
            </a:extLst>
          </p:cNvPr>
          <p:cNvSpPr/>
          <p:nvPr/>
        </p:nvSpPr>
        <p:spPr>
          <a:xfrm>
            <a:off x="7128370" y="3021273"/>
            <a:ext cx="1325940" cy="936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649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  <p:bldP spid="5" grpId="0" animBg="1"/>
          <p:bldP spid="2" grpId="0" animBg="1"/>
          <p:bldP spid="52" grpId="0" animBg="1"/>
          <p:bldP spid="5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  <p:bldP spid="5" grpId="0" animBg="1"/>
          <p:bldP spid="2" grpId="0" animBg="1"/>
          <p:bldP spid="52" grpId="0" animBg="1"/>
          <p:bldP spid="53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Create Data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新增資料</a:t>
            </a:r>
          </a:p>
        </p:txBody>
      </p:sp>
      <p:sp>
        <p:nvSpPr>
          <p:cNvPr id="19" name="文本框 33">
            <a:extLst>
              <a:ext uri="{FF2B5EF4-FFF2-40B4-BE49-F238E27FC236}">
                <a16:creationId xmlns:a16="http://schemas.microsoft.com/office/drawing/2014/main" id="{AB6D766A-53A0-4A1A-A940-034E8357D4C7}"/>
              </a:ext>
            </a:extLst>
          </p:cNvPr>
          <p:cNvSpPr txBox="1"/>
          <p:nvPr/>
        </p:nvSpPr>
        <p:spPr>
          <a:xfrm>
            <a:off x="7451361" y="1405080"/>
            <a:ext cx="3991534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設計想法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114300" lvl="0">
              <a:lnSpc>
                <a:spcPct val="150000"/>
              </a:lnSpc>
            </a:pP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當使用者想對標籤或卡片進行命名時，用戶可以藉由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將標籤接觸讀卡機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，標籤內</a:t>
            </a:r>
            <a:r>
              <a:rPr lang="en-US" altLang="zh-TW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卡號會自動上傳至雲端後，由此介面做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新增資料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的動作。</a:t>
            </a:r>
            <a:endParaRPr lang="en-US" altLang="zh-TW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0">
              <a:lnSpc>
                <a:spcPct val="150000"/>
              </a:lnSpc>
            </a:pPr>
            <a:endParaRPr lang="en-US" altLang="zh-TW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0">
              <a:lnSpc>
                <a:spcPct val="150000"/>
              </a:lnSpc>
            </a:pP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種類已經有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事先規劃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好幾種常見類型，方便用戶選擇。日期的話有將型態改成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，方便選取。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3B9D25B-07C0-4146-BED3-6704DC0E4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85" y="1405080"/>
            <a:ext cx="5634081" cy="48073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A2CBB91-E7CE-4803-9112-1065D173D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1" y="437822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4036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Database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資料庫</a:t>
            </a:r>
          </a:p>
        </p:txBody>
      </p:sp>
      <p:sp>
        <p:nvSpPr>
          <p:cNvPr id="19" name="文本框 33">
            <a:extLst>
              <a:ext uri="{FF2B5EF4-FFF2-40B4-BE49-F238E27FC236}">
                <a16:creationId xmlns:a16="http://schemas.microsoft.com/office/drawing/2014/main" id="{AB6D766A-53A0-4A1A-A940-034E8357D4C7}"/>
              </a:ext>
            </a:extLst>
          </p:cNvPr>
          <p:cNvSpPr txBox="1"/>
          <p:nvPr/>
        </p:nvSpPr>
        <p:spPr>
          <a:xfrm>
            <a:off x="7451361" y="1405080"/>
            <a:ext cx="3991534" cy="419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設計想法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114300" lvl="0">
              <a:lnSpc>
                <a:spcPct val="150000"/>
              </a:lnSpc>
            </a:pP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這個網頁是以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表格方式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呈現冰箱內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總共含有的食物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及其他詳細資訊，如果我們將食物從冰箱內拿出及使用，則可以做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刪除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的動作。</a:t>
            </a:r>
            <a:endParaRPr lang="en-US" altLang="zh-TW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0">
              <a:lnSpc>
                <a:spcPct val="150000"/>
              </a:lnSpc>
            </a:pPr>
            <a:endParaRPr lang="en-US" altLang="zh-TW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0">
              <a:lnSpc>
                <a:spcPct val="150000"/>
              </a:lnSpc>
            </a:pP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若是發現食物資訊部分有誤，可以選擇進入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編輯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的網頁，修正錯誤的資訊。</a:t>
            </a:r>
            <a:endParaRPr lang="en-US" altLang="zh-TW" sz="2000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A74D5-38C1-4B92-9CBC-61CF26987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02" y="1405080"/>
            <a:ext cx="5634081" cy="478206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70605DE-2DE3-48E1-8F50-AA415C7C0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1" y="438135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7697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Edit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Data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編輯資料</a:t>
            </a:r>
          </a:p>
        </p:txBody>
      </p:sp>
      <p:sp>
        <p:nvSpPr>
          <p:cNvPr id="19" name="文本框 33">
            <a:extLst>
              <a:ext uri="{FF2B5EF4-FFF2-40B4-BE49-F238E27FC236}">
                <a16:creationId xmlns:a16="http://schemas.microsoft.com/office/drawing/2014/main" id="{AB6D766A-53A0-4A1A-A940-034E8357D4C7}"/>
              </a:ext>
            </a:extLst>
          </p:cNvPr>
          <p:cNvSpPr txBox="1"/>
          <p:nvPr/>
        </p:nvSpPr>
        <p:spPr>
          <a:xfrm>
            <a:off x="7451361" y="1405080"/>
            <a:ext cx="3991534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設計想法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一旦按下資料庫中某列資料的編輯按鈕，則會進入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編輯畫面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此時會讀取當下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($_GET[‘id’])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，在編輯完表格內的資料後，儲存回原本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那行的資料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($_POST)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50ED2D6-0823-407B-82D8-7649CCAE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21" y="1397393"/>
            <a:ext cx="5643139" cy="47820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50024AA-40B2-4FDC-AF36-E940EB190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1" y="438135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5932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Delete Data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新增資料</a:t>
            </a:r>
          </a:p>
        </p:txBody>
      </p:sp>
      <p:sp>
        <p:nvSpPr>
          <p:cNvPr id="19" name="文本框 33">
            <a:extLst>
              <a:ext uri="{FF2B5EF4-FFF2-40B4-BE49-F238E27FC236}">
                <a16:creationId xmlns:a16="http://schemas.microsoft.com/office/drawing/2014/main" id="{AB6D766A-53A0-4A1A-A940-034E8357D4C7}"/>
              </a:ext>
            </a:extLst>
          </p:cNvPr>
          <p:cNvSpPr txBox="1"/>
          <p:nvPr/>
        </p:nvSpPr>
        <p:spPr>
          <a:xfrm>
            <a:off x="7451361" y="1405080"/>
            <a:ext cx="3991534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設計想法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刪除的部分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多做一層防護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，必須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再次確認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才能刪除該行資料，防止不小心誤刪。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如果是想單純回去資料庫的話，按否即可回上頁。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A96270-AF1C-4677-B167-5726B3C9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82" y="1405080"/>
            <a:ext cx="5643139" cy="47897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99D246-F4CE-454C-B9D3-6A6064AE1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1" y="438135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3880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3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Tag Reading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68385" y="432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讀取標籤</a:t>
            </a:r>
          </a:p>
        </p:txBody>
      </p:sp>
      <p:sp>
        <p:nvSpPr>
          <p:cNvPr id="19" name="文本框 33">
            <a:extLst>
              <a:ext uri="{FF2B5EF4-FFF2-40B4-BE49-F238E27FC236}">
                <a16:creationId xmlns:a16="http://schemas.microsoft.com/office/drawing/2014/main" id="{AB6D766A-53A0-4A1A-A940-034E8357D4C7}"/>
              </a:ext>
            </a:extLst>
          </p:cNvPr>
          <p:cNvSpPr txBox="1"/>
          <p:nvPr/>
        </p:nvSpPr>
        <p:spPr>
          <a:xfrm>
            <a:off x="7451361" y="1405080"/>
            <a:ext cx="3991534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設計想法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114300" lvl="0">
              <a:lnSpc>
                <a:spcPct val="150000"/>
              </a:lnSpc>
            </a:pP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當用戶從冰箱拿出食物時，想知道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此食物的內部資訊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時，可以藉由掃描食物上的標籤進行讀取的動作。</a:t>
            </a:r>
            <a:endParaRPr lang="en-US" altLang="zh-TW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0">
              <a:lnSpc>
                <a:spcPct val="150000"/>
              </a:lnSpc>
            </a:pPr>
            <a:endParaRPr lang="en-US" altLang="zh-TW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0">
              <a:lnSpc>
                <a:spcPct val="150000"/>
              </a:lnSpc>
            </a:pP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若此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標籤未被使用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，也會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顯示警告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，提醒用戶此標籤需要新增才能使用。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B392EB8-36E7-4F6C-94BD-43272745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85" y="1405080"/>
            <a:ext cx="5634080" cy="47662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3FEA4D6-0629-48BC-B8E7-378AD446C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51" y="438135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86006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/>
          <p:bldP spid="17" grpId="0"/>
          <p:bldP spid="1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</a:t>
            </a:r>
            <a:r>
              <a:rPr lang="en-US" altLang="zh-TW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4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Conclusion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568385" y="4329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結語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0CD69D2-5483-4607-8F1C-8CF3CE9D4FB5}"/>
              </a:ext>
            </a:extLst>
          </p:cNvPr>
          <p:cNvGrpSpPr/>
          <p:nvPr/>
        </p:nvGrpSpPr>
        <p:grpSpPr>
          <a:xfrm>
            <a:off x="6372225" y="2343150"/>
            <a:ext cx="4837105" cy="4629150"/>
            <a:chOff x="7185774" y="2943224"/>
            <a:chExt cx="4690267" cy="405756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D9EC29F-1944-4860-8659-19B8A0F5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774" y="2943224"/>
              <a:ext cx="4690267" cy="4057565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1FCBA5F-DFA8-41F7-9EE8-C7D45A0C4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916" y="3065891"/>
              <a:ext cx="4057982" cy="2181165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FBE6050-5E7D-4EB7-8812-AF751D81B2DC}"/>
              </a:ext>
            </a:extLst>
          </p:cNvPr>
          <p:cNvGrpSpPr/>
          <p:nvPr/>
        </p:nvGrpSpPr>
        <p:grpSpPr>
          <a:xfrm>
            <a:off x="9986186" y="3429000"/>
            <a:ext cx="1626250" cy="4152248"/>
            <a:chOff x="4050632" y="909996"/>
            <a:chExt cx="2428385" cy="6099752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979F31D-EEDC-4310-8792-978030FF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632" y="909996"/>
              <a:ext cx="2428385" cy="609975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AE7D5BB-3ECD-4F24-887D-66EF8CA91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162" y="1020359"/>
              <a:ext cx="2007323" cy="4112785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17" name="文本框 33">
            <a:extLst>
              <a:ext uri="{FF2B5EF4-FFF2-40B4-BE49-F238E27FC236}">
                <a16:creationId xmlns:a16="http://schemas.microsoft.com/office/drawing/2014/main" id="{62E4531B-87D7-47AF-8E9B-F7C01AD18339}"/>
              </a:ext>
            </a:extLst>
          </p:cNvPr>
          <p:cNvSpPr txBox="1"/>
          <p:nvPr/>
        </p:nvSpPr>
        <p:spPr>
          <a:xfrm>
            <a:off x="838118" y="1607739"/>
            <a:ext cx="5393118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目前情形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成功建立資料庫，並成功與讀卡機通訊，也能夠有效的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顯示，編輯，讀取，刪除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資料。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未來改善</a:t>
            </a:r>
            <a:endParaRPr lang="en-US" altLang="zh-TW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圖表化資料庫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內容，優化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界面設計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更改讀卡機與標籤類型，使用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多對一掃描</a:t>
            </a:r>
            <a:r>
              <a:rPr lang="zh-TW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加速掃描進行。</a:t>
            </a:r>
          </a:p>
        </p:txBody>
      </p:sp>
    </p:spTree>
    <p:extLst>
      <p:ext uri="{BB962C8B-B14F-4D97-AF65-F5344CB8AC3E}">
        <p14:creationId xmlns:p14="http://schemas.microsoft.com/office/powerpoint/2010/main" val="189863427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/>
          <p:bldP spid="28" grpId="0"/>
          <p:bldP spid="29" grpId="0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/>
          <p:bldP spid="28" grpId="0"/>
          <p:bldP spid="29" grpId="0"/>
          <p:bldP spid="1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 61"/>
          <p:cNvSpPr/>
          <p:nvPr/>
        </p:nvSpPr>
        <p:spPr>
          <a:xfrm>
            <a:off x="1072926" y="-8632"/>
            <a:ext cx="10639698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39698" h="6866632">
                <a:moveTo>
                  <a:pt x="1572046" y="0"/>
                </a:moveTo>
                <a:lnTo>
                  <a:pt x="5264571" y="0"/>
                </a:lnTo>
                <a:lnTo>
                  <a:pt x="7486457" y="0"/>
                </a:lnTo>
                <a:lnTo>
                  <a:pt x="10639698" y="0"/>
                </a:lnTo>
                <a:lnTo>
                  <a:pt x="10639698" y="6857554"/>
                </a:lnTo>
                <a:lnTo>
                  <a:pt x="7496924" y="6857554"/>
                </a:lnTo>
                <a:lnTo>
                  <a:pt x="7486457" y="6866632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close/>
              </a:path>
            </a:pathLst>
          </a:custGeom>
          <a:solidFill>
            <a:srgbClr val="1D4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1551509" y="-8632"/>
            <a:ext cx="10639698" cy="6866632"/>
          </a:xfrm>
          <a:custGeom>
            <a:avLst/>
            <a:gdLst>
              <a:gd name="connsiteX0" fmla="*/ 1572046 w 10639698"/>
              <a:gd name="connsiteY0" fmla="*/ 0 h 6866632"/>
              <a:gd name="connsiteX1" fmla="*/ 5264571 w 10639698"/>
              <a:gd name="connsiteY1" fmla="*/ 0 h 6866632"/>
              <a:gd name="connsiteX2" fmla="*/ 7486457 w 10639698"/>
              <a:gd name="connsiteY2" fmla="*/ 0 h 6866632"/>
              <a:gd name="connsiteX3" fmla="*/ 10639698 w 10639698"/>
              <a:gd name="connsiteY3" fmla="*/ 0 h 6866632"/>
              <a:gd name="connsiteX4" fmla="*/ 10639698 w 10639698"/>
              <a:gd name="connsiteY4" fmla="*/ 6857554 h 6866632"/>
              <a:gd name="connsiteX5" fmla="*/ 7496924 w 10639698"/>
              <a:gd name="connsiteY5" fmla="*/ 6857554 h 6866632"/>
              <a:gd name="connsiteX6" fmla="*/ 7486457 w 10639698"/>
              <a:gd name="connsiteY6" fmla="*/ 6866632 h 6866632"/>
              <a:gd name="connsiteX7" fmla="*/ 1572046 w 10639698"/>
              <a:gd name="connsiteY7" fmla="*/ 6866632 h 6866632"/>
              <a:gd name="connsiteX8" fmla="*/ 1483885 w 10639698"/>
              <a:gd name="connsiteY8" fmla="*/ 6790170 h 6866632"/>
              <a:gd name="connsiteX9" fmla="*/ 0 w 10639698"/>
              <a:gd name="connsiteY9" fmla="*/ 3433316 h 6866632"/>
              <a:gd name="connsiteX10" fmla="*/ 1483885 w 10639698"/>
              <a:gd name="connsiteY10" fmla="*/ 76463 h 686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39698" h="6866632">
                <a:moveTo>
                  <a:pt x="1572046" y="0"/>
                </a:moveTo>
                <a:lnTo>
                  <a:pt x="5264571" y="0"/>
                </a:lnTo>
                <a:lnTo>
                  <a:pt x="7486457" y="0"/>
                </a:lnTo>
                <a:lnTo>
                  <a:pt x="10639698" y="0"/>
                </a:lnTo>
                <a:lnTo>
                  <a:pt x="10639698" y="6857554"/>
                </a:lnTo>
                <a:lnTo>
                  <a:pt x="7496924" y="6857554"/>
                </a:lnTo>
                <a:lnTo>
                  <a:pt x="7486457" y="6866632"/>
                </a:lnTo>
                <a:lnTo>
                  <a:pt x="1572046" y="6866632"/>
                </a:lnTo>
                <a:lnTo>
                  <a:pt x="1483885" y="6790170"/>
                </a:lnTo>
                <a:cubicBezTo>
                  <a:pt x="572304" y="5960601"/>
                  <a:pt x="0" y="4763877"/>
                  <a:pt x="0" y="3433316"/>
                </a:cubicBezTo>
                <a:cubicBezTo>
                  <a:pt x="0" y="2102756"/>
                  <a:pt x="572304" y="906032"/>
                  <a:pt x="1483885" y="76463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224" t="-15381" r="1" b="-7775"/>
            </a:stretch>
          </a:blipFill>
          <a:ln>
            <a:noFill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80162" y="1233945"/>
            <a:ext cx="4731596" cy="960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 rot="5400000">
            <a:off x="1147717" y="3042765"/>
            <a:ext cx="41367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800" dirty="0">
                <a:solidFill>
                  <a:srgbClr val="595959">
                    <a:alpha val="29000"/>
                  </a:srgb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OUTLINE</a:t>
            </a:r>
            <a:endParaRPr lang="zh-CN" altLang="en-US" sz="4800" dirty="0">
              <a:solidFill>
                <a:srgbClr val="595959">
                  <a:alpha val="29000"/>
                </a:srgbClr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525433" y="2396433"/>
            <a:ext cx="909515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6600" b="1" dirty="0">
                <a:solidFill>
                  <a:srgbClr val="1D4C77"/>
                </a:solidFill>
                <a:ea typeface="方正黑体简体" panose="02010601030101010101" pitchFamily="2" charset="-122"/>
              </a:rPr>
              <a:t>大綱</a:t>
            </a:r>
            <a:endParaRPr lang="zh-CN" altLang="en-US" sz="6600" b="1" dirty="0">
              <a:solidFill>
                <a:srgbClr val="1D4C77"/>
              </a:solidFill>
              <a:ea typeface="方正黑体简体" panose="02010601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950840" y="1359729"/>
            <a:ext cx="4678804" cy="709923"/>
            <a:chOff x="5591150" y="1307383"/>
            <a:chExt cx="4678804" cy="709923"/>
          </a:xfrm>
        </p:grpSpPr>
        <p:grpSp>
          <p:nvGrpSpPr>
            <p:cNvPr id="10" name="组合 9"/>
            <p:cNvGrpSpPr/>
            <p:nvPr/>
          </p:nvGrpSpPr>
          <p:grpSpPr>
            <a:xfrm>
              <a:off x="6503454" y="1307383"/>
              <a:ext cx="3766500" cy="709923"/>
              <a:chOff x="6299634" y="1672225"/>
              <a:chExt cx="3766991" cy="710015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6299634" y="2136019"/>
                <a:ext cx="37669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方正黑体简体" panose="02010601030101010101" pitchFamily="2" charset="-122"/>
                  </a:rPr>
                  <a:t>Research Motivation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299634" y="1672225"/>
                <a:ext cx="1621168" cy="523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黑体简体" panose="02010601030101010101" pitchFamily="2" charset="-122"/>
                  </a:rPr>
                  <a:t>研究動機</a:t>
                </a:r>
                <a:endParaRPr lang="zh-CN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黑体简体" panose="02010601030101010101" pitchFamily="2" charset="-122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5591150" y="1338211"/>
              <a:ext cx="663726" cy="663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01</a:t>
              </a:r>
              <a:endParaRPr lang="zh-CN" altLang="en-US" sz="2800" b="1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5780162" y="2396433"/>
            <a:ext cx="4731596" cy="960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780162" y="3558921"/>
            <a:ext cx="4731596" cy="960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780162" y="4721409"/>
            <a:ext cx="4731596" cy="960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950840" y="2522439"/>
            <a:ext cx="4678803" cy="709923"/>
            <a:chOff x="5591150" y="1307383"/>
            <a:chExt cx="4678803" cy="709923"/>
          </a:xfrm>
        </p:grpSpPr>
        <p:grpSp>
          <p:nvGrpSpPr>
            <p:cNvPr id="37" name="组合 36"/>
            <p:cNvGrpSpPr/>
            <p:nvPr/>
          </p:nvGrpSpPr>
          <p:grpSpPr>
            <a:xfrm>
              <a:off x="6503453" y="1307383"/>
              <a:ext cx="3766500" cy="709923"/>
              <a:chOff x="6299634" y="1672225"/>
              <a:chExt cx="3766991" cy="710015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299634" y="2136019"/>
                <a:ext cx="37669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方正黑体简体" panose="02010601030101010101" pitchFamily="2" charset="-122"/>
                  </a:rPr>
                  <a:t>Research Process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299634" y="1672225"/>
                <a:ext cx="1621168" cy="523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黑体简体" panose="02010601030101010101" pitchFamily="2" charset="-122"/>
                  </a:rPr>
                  <a:t>研究流程</a:t>
                </a:r>
                <a:endParaRPr lang="zh-CN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黑体简体" panose="02010601030101010101" pitchFamily="2" charset="-122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5591150" y="1338211"/>
              <a:ext cx="663726" cy="663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02</a:t>
              </a:r>
              <a:endParaRPr lang="zh-CN" altLang="en-US" sz="2800" b="1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950840" y="3685149"/>
            <a:ext cx="4678803" cy="709923"/>
            <a:chOff x="5591150" y="1307383"/>
            <a:chExt cx="4678803" cy="709923"/>
          </a:xfrm>
        </p:grpSpPr>
        <p:grpSp>
          <p:nvGrpSpPr>
            <p:cNvPr id="66" name="组合 65"/>
            <p:cNvGrpSpPr/>
            <p:nvPr/>
          </p:nvGrpSpPr>
          <p:grpSpPr>
            <a:xfrm>
              <a:off x="6503453" y="1307383"/>
              <a:ext cx="3766500" cy="709923"/>
              <a:chOff x="6299634" y="1672225"/>
              <a:chExt cx="3766991" cy="710015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6299634" y="2136019"/>
                <a:ext cx="37669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方正黑体简体" panose="02010601030101010101" pitchFamily="2" charset="-122"/>
                  </a:rPr>
                  <a:t>Research Result</a:t>
                </a: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299634" y="1672225"/>
                <a:ext cx="1621168" cy="523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黑体简体" panose="02010601030101010101" pitchFamily="2" charset="-122"/>
                  </a:rPr>
                  <a:t>研究結果</a:t>
                </a:r>
                <a:endParaRPr lang="zh-CN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黑体简体" panose="02010601030101010101" pitchFamily="2" charset="-122"/>
                </a:endParaRPr>
              </a:p>
            </p:txBody>
          </p:sp>
        </p:grpSp>
        <p:sp>
          <p:nvSpPr>
            <p:cNvPr id="67" name="椭圆 66"/>
            <p:cNvSpPr/>
            <p:nvPr/>
          </p:nvSpPr>
          <p:spPr>
            <a:xfrm>
              <a:off x="5591150" y="1338211"/>
              <a:ext cx="663726" cy="663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03</a:t>
              </a:r>
              <a:endParaRPr lang="zh-CN" altLang="en-US" sz="2800" b="1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50840" y="4847859"/>
            <a:ext cx="4678803" cy="709955"/>
            <a:chOff x="5591150" y="1307383"/>
            <a:chExt cx="4678803" cy="709955"/>
          </a:xfrm>
        </p:grpSpPr>
        <p:grpSp>
          <p:nvGrpSpPr>
            <p:cNvPr id="71" name="组合 70"/>
            <p:cNvGrpSpPr/>
            <p:nvPr/>
          </p:nvGrpSpPr>
          <p:grpSpPr>
            <a:xfrm>
              <a:off x="6503453" y="1307383"/>
              <a:ext cx="3766500" cy="709955"/>
              <a:chOff x="6299634" y="1672225"/>
              <a:chExt cx="3766991" cy="710047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6299634" y="2136019"/>
                <a:ext cx="3766991" cy="24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ja-JP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方正黑体简体" panose="02010601030101010101" pitchFamily="2" charset="-122"/>
                  </a:rPr>
                  <a:t>Recommendations for Future Work</a:t>
                </a:r>
                <a:endParaRPr lang="ja-JP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299634" y="1672225"/>
                <a:ext cx="1621168" cy="523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方正黑体简体" panose="02010601030101010101" pitchFamily="2" charset="-122"/>
                  </a:rPr>
                  <a:t>未來展望</a:t>
                </a:r>
                <a:endParaRPr lang="zh-CN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方正黑体简体" panose="02010601030101010101" pitchFamily="2" charset="-122"/>
                </a:endParaRPr>
              </a:p>
            </p:txBody>
          </p:sp>
        </p:grpSp>
        <p:sp>
          <p:nvSpPr>
            <p:cNvPr id="72" name="椭圆 71"/>
            <p:cNvSpPr/>
            <p:nvPr/>
          </p:nvSpPr>
          <p:spPr>
            <a:xfrm>
              <a:off x="5591150" y="1338211"/>
              <a:ext cx="663726" cy="663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800" b="1" dirty="0">
                  <a:solidFill>
                    <a:srgbClr val="1D4C77"/>
                  </a:solidFill>
                  <a:latin typeface="Agency FB" panose="020B0503020202020204" pitchFamily="34" charset="0"/>
                  <a:ea typeface="方正黑体简体" panose="02010601030101010101" pitchFamily="2" charset="-122"/>
                </a:rPr>
                <a:t>04</a:t>
              </a:r>
              <a:endParaRPr lang="zh-CN" altLang="en-US" sz="2800" b="1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792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39" grpId="0" animBg="1"/>
          <p:bldP spid="27" grpId="0" animBg="1"/>
          <p:bldP spid="36" grpId="0"/>
          <p:bldP spid="40" grpId="0"/>
          <p:bldP spid="31" grpId="0" animBg="1"/>
          <p:bldP spid="32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39" grpId="0" animBg="1"/>
          <p:bldP spid="27" grpId="0" animBg="1"/>
          <p:bldP spid="36" grpId="0"/>
          <p:bldP spid="40" grpId="0"/>
          <p:bldP spid="31" grpId="0" animBg="1"/>
          <p:bldP spid="32" grpId="0" animBg="1"/>
          <p:bldP spid="42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1100797" y="-341224"/>
            <a:ext cx="9959926" cy="7540448"/>
          </a:xfrm>
          <a:custGeom>
            <a:avLst/>
            <a:gdLst>
              <a:gd name="connsiteX0" fmla="*/ 1572046 w 9058502"/>
              <a:gd name="connsiteY0" fmla="*/ 0 h 6858000"/>
              <a:gd name="connsiteX1" fmla="*/ 7486457 w 9058502"/>
              <a:gd name="connsiteY1" fmla="*/ 0 h 6858000"/>
              <a:gd name="connsiteX2" fmla="*/ 7574617 w 9058502"/>
              <a:gd name="connsiteY2" fmla="*/ 76367 h 6858000"/>
              <a:gd name="connsiteX3" fmla="*/ 9058502 w 9058502"/>
              <a:gd name="connsiteY3" fmla="*/ 3429000 h 6858000"/>
              <a:gd name="connsiteX4" fmla="*/ 7574617 w 9058502"/>
              <a:gd name="connsiteY4" fmla="*/ 6781634 h 6858000"/>
              <a:gd name="connsiteX5" fmla="*/ 7486457 w 9058502"/>
              <a:gd name="connsiteY5" fmla="*/ 6858000 h 6858000"/>
              <a:gd name="connsiteX6" fmla="*/ 1572046 w 9058502"/>
              <a:gd name="connsiteY6" fmla="*/ 6858000 h 6858000"/>
              <a:gd name="connsiteX7" fmla="*/ 1483885 w 9058502"/>
              <a:gd name="connsiteY7" fmla="*/ 6781634 h 6858000"/>
              <a:gd name="connsiteX8" fmla="*/ 0 w 9058502"/>
              <a:gd name="connsiteY8" fmla="*/ 3429000 h 6858000"/>
              <a:gd name="connsiteX9" fmla="*/ 1483885 w 9058502"/>
              <a:gd name="connsiteY9" fmla="*/ 763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58502" h="6858000">
                <a:moveTo>
                  <a:pt x="1572046" y="0"/>
                </a:moveTo>
                <a:lnTo>
                  <a:pt x="7486457" y="0"/>
                </a:lnTo>
                <a:lnTo>
                  <a:pt x="7574617" y="76367"/>
                </a:lnTo>
                <a:cubicBezTo>
                  <a:pt x="8486199" y="904893"/>
                  <a:pt x="9058502" y="2100112"/>
                  <a:pt x="9058502" y="3429000"/>
                </a:cubicBezTo>
                <a:cubicBezTo>
                  <a:pt x="9058502" y="4757888"/>
                  <a:pt x="8486199" y="5953108"/>
                  <a:pt x="7574617" y="6781634"/>
                </a:cubicBezTo>
                <a:lnTo>
                  <a:pt x="7486457" y="6858000"/>
                </a:lnTo>
                <a:lnTo>
                  <a:pt x="1572046" y="6858000"/>
                </a:lnTo>
                <a:lnTo>
                  <a:pt x="1483885" y="6781634"/>
                </a:lnTo>
                <a:cubicBezTo>
                  <a:pt x="572304" y="5953108"/>
                  <a:pt x="0" y="4757888"/>
                  <a:pt x="0" y="3429000"/>
                </a:cubicBezTo>
                <a:cubicBezTo>
                  <a:pt x="0" y="2100112"/>
                  <a:pt x="572304" y="904893"/>
                  <a:pt x="1483885" y="76367"/>
                </a:cubicBezTo>
                <a:close/>
              </a:path>
            </a:pathLst>
          </a:cu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 rot="16200000">
            <a:off x="2651761" y="-1100252"/>
            <a:ext cx="6857999" cy="9058502"/>
          </a:xfrm>
          <a:custGeom>
            <a:avLst/>
            <a:gdLst>
              <a:gd name="connsiteX0" fmla="*/ 6857999 w 6857999"/>
              <a:gd name="connsiteY0" fmla="*/ 1572046 h 9058502"/>
              <a:gd name="connsiteX1" fmla="*/ 6857999 w 6857999"/>
              <a:gd name="connsiteY1" fmla="*/ 7486457 h 9058502"/>
              <a:gd name="connsiteX2" fmla="*/ 6781632 w 6857999"/>
              <a:gd name="connsiteY2" fmla="*/ 7574617 h 9058502"/>
              <a:gd name="connsiteX3" fmla="*/ 3428999 w 6857999"/>
              <a:gd name="connsiteY3" fmla="*/ 9058502 h 9058502"/>
              <a:gd name="connsiteX4" fmla="*/ 76365 w 6857999"/>
              <a:gd name="connsiteY4" fmla="*/ 7574617 h 9058502"/>
              <a:gd name="connsiteX5" fmla="*/ 0 w 6857999"/>
              <a:gd name="connsiteY5" fmla="*/ 7486458 h 9058502"/>
              <a:gd name="connsiteX6" fmla="*/ 0 w 6857999"/>
              <a:gd name="connsiteY6" fmla="*/ 1572045 h 9058502"/>
              <a:gd name="connsiteX7" fmla="*/ 76365 w 6857999"/>
              <a:gd name="connsiteY7" fmla="*/ 1483885 h 9058502"/>
              <a:gd name="connsiteX8" fmla="*/ 3428999 w 6857999"/>
              <a:gd name="connsiteY8" fmla="*/ 0 h 9058502"/>
              <a:gd name="connsiteX9" fmla="*/ 6781632 w 6857999"/>
              <a:gd name="connsiteY9" fmla="*/ 1483885 h 905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9058502">
                <a:moveTo>
                  <a:pt x="6857999" y="1572046"/>
                </a:moveTo>
                <a:lnTo>
                  <a:pt x="6857999" y="7486457"/>
                </a:lnTo>
                <a:lnTo>
                  <a:pt x="6781632" y="7574617"/>
                </a:lnTo>
                <a:cubicBezTo>
                  <a:pt x="5953106" y="8486199"/>
                  <a:pt x="4757887" y="9058502"/>
                  <a:pt x="3428999" y="9058502"/>
                </a:cubicBezTo>
                <a:cubicBezTo>
                  <a:pt x="2100111" y="9058502"/>
                  <a:pt x="904891" y="8486199"/>
                  <a:pt x="76365" y="7574617"/>
                </a:cubicBezTo>
                <a:lnTo>
                  <a:pt x="0" y="7486458"/>
                </a:lnTo>
                <a:lnTo>
                  <a:pt x="0" y="1572045"/>
                </a:lnTo>
                <a:lnTo>
                  <a:pt x="76365" y="1483885"/>
                </a:lnTo>
                <a:cubicBezTo>
                  <a:pt x="904891" y="572304"/>
                  <a:pt x="2100111" y="0"/>
                  <a:pt x="3428999" y="0"/>
                </a:cubicBezTo>
                <a:cubicBezTo>
                  <a:pt x="4757887" y="0"/>
                  <a:pt x="5953106" y="572304"/>
                  <a:pt x="6781632" y="148388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065" r="-49065"/>
            </a:stretch>
          </a:blipFill>
          <a:ln>
            <a:noFill/>
          </a:ln>
          <a:effectLst>
            <a:outerShdw blurRad="698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38250" y="-487529"/>
            <a:ext cx="7885021" cy="78850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lumMod val="50000"/>
                <a:lumOff val="5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392687" y="2921167"/>
            <a:ext cx="540662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0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感</a:t>
            </a:r>
            <a:r>
              <a:rPr lang="zh-TW" altLang="en-US" sz="60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謝</a:t>
            </a:r>
            <a:r>
              <a:rPr lang="zh-CN" altLang="en-US" sz="60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您的</a:t>
            </a:r>
            <a:r>
              <a:rPr lang="zh-TW" altLang="en-US" sz="60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聆聽</a:t>
            </a:r>
            <a:endParaRPr lang="zh-CN" altLang="en-US" sz="60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8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25" grpId="0" animBg="1"/>
          <p:bldP spid="3" grpId="0" animBg="1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25" grpId="0" animBg="1"/>
          <p:bldP spid="3" grpId="0" animBg="1"/>
          <p:bldP spid="41" grpId="0"/>
          <p:bldP spid="42" grpId="0"/>
          <p:bldP spid="43" grpId="0"/>
          <p:bldP spid="2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315329" y="1619967"/>
            <a:ext cx="471953" cy="473084"/>
          </a:xfrm>
          <a:prstGeom prst="rect">
            <a:avLst/>
          </a:prstGeom>
          <a:noFill/>
          <a:ln w="38100">
            <a:solidFill>
              <a:srgbClr val="1D4C77"/>
            </a:solidFill>
          </a:ln>
          <a:effectLst>
            <a:outerShdw blurRad="3810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3600" y="5982789"/>
            <a:ext cx="12195600" cy="875211"/>
          </a:xfrm>
          <a:prstGeom prst="rect">
            <a:avLst/>
          </a:pr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21"/>
          <p:cNvSpPr txBox="1"/>
          <p:nvPr/>
        </p:nvSpPr>
        <p:spPr>
          <a:xfrm>
            <a:off x="5911133" y="2696927"/>
            <a:ext cx="5202344" cy="1311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無線射頻辨識是一種</a:t>
            </a:r>
            <a:r>
              <a:rPr lang="zh-TW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無線通訊技術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，可以通過無線電訊號識別特定目標並讀寫相關數據，而無需識別系統與特定目標之間建立機械或者光學接觸。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0062CF-4239-4286-B703-132EC1F0E32B}"/>
              </a:ext>
            </a:extLst>
          </p:cNvPr>
          <p:cNvSpPr txBox="1">
            <a:spLocks/>
          </p:cNvSpPr>
          <p:nvPr/>
        </p:nvSpPr>
        <p:spPr>
          <a:xfrm>
            <a:off x="5760897" y="1948984"/>
            <a:ext cx="3033470" cy="747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  <a:defRPr/>
            </a:pPr>
            <a:r>
              <a:rPr lang="zh-TW" altLang="en-US" b="1" spc="300" dirty="0">
                <a:solidFill>
                  <a:srgbClr val="4F4D50"/>
                </a:solidFill>
                <a:ea typeface="Lato" panose="020F0502020204030203" pitchFamily="34" charset="0"/>
                <a:cs typeface="Lato" panose="020F0502020204030203" pitchFamily="34" charset="0"/>
              </a:rPr>
              <a:t>無線射頻技術</a:t>
            </a:r>
            <a:r>
              <a:rPr lang="zh-CN" altLang="en-US" b="1" spc="300" dirty="0">
                <a:solidFill>
                  <a:srgbClr val="4F4D50"/>
                </a:solidFill>
                <a:ea typeface="Lato" panose="020F0502020204030203" pitchFamily="34" charset="0"/>
                <a:cs typeface="Lato" panose="020F0502020204030203" pitchFamily="34" charset="0"/>
              </a:rPr>
              <a:t>介绍</a:t>
            </a:r>
            <a:endParaRPr lang="id-ID" b="1" spc="300" dirty="0">
              <a:solidFill>
                <a:srgbClr val="4F4D50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11133" y="2611508"/>
            <a:ext cx="680194" cy="0"/>
          </a:xfrm>
          <a:prstGeom prst="line">
            <a:avLst/>
          </a:prstGeom>
          <a:ln w="38100">
            <a:solidFill>
              <a:srgbClr val="1D4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760897" y="4065091"/>
            <a:ext cx="1400009" cy="1213587"/>
            <a:chOff x="1413117" y="4953618"/>
            <a:chExt cx="571463" cy="515236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413117" y="4953618"/>
              <a:ext cx="571463" cy="5152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D4C77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lnSpc>
                  <a:spcPct val="130000"/>
                </a:lnSpc>
                <a:buFontTx/>
                <a:buNone/>
              </a:pPr>
              <a:endParaRPr lang="zh-CN" altLang="en-US" dirty="0">
                <a:solidFill>
                  <a:prstClr val="black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11" name="前言"/>
            <p:cNvSpPr>
              <a:spLocks noChangeArrowheads="1"/>
            </p:cNvSpPr>
            <p:nvPr/>
          </p:nvSpPr>
          <p:spPr bwMode="auto">
            <a:xfrm>
              <a:off x="1503426" y="5043479"/>
              <a:ext cx="390844" cy="308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0" tIns="60940" rIns="121880" bIns="6094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126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Impact" pitchFamily="34" charset="0"/>
                </a:rPr>
                <a:t>非接觸傳輸</a:t>
              </a:r>
              <a:endParaRPr lang="zh-CN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Impact" pitchFamily="34" charset="0"/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01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Technology Discussion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568385" y="432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技術探討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43F1669-7811-4CAB-A4D2-FC5777400286}"/>
              </a:ext>
            </a:extLst>
          </p:cNvPr>
          <p:cNvGrpSpPr/>
          <p:nvPr/>
        </p:nvGrpSpPr>
        <p:grpSpPr>
          <a:xfrm>
            <a:off x="1568385" y="1856509"/>
            <a:ext cx="3553097" cy="4553527"/>
            <a:chOff x="1568385" y="1856509"/>
            <a:chExt cx="3553097" cy="4553527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1DCE98CC-9AEA-425C-9179-8EBBAE6930C8}"/>
                </a:ext>
              </a:extLst>
            </p:cNvPr>
            <p:cNvGrpSpPr/>
            <p:nvPr/>
          </p:nvGrpSpPr>
          <p:grpSpPr>
            <a:xfrm>
              <a:off x="1568385" y="1856509"/>
              <a:ext cx="3553097" cy="4553527"/>
              <a:chOff x="1568385" y="1856509"/>
              <a:chExt cx="3553097" cy="4553527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568385" y="1856509"/>
                <a:ext cx="3553097" cy="45535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270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CFC7DB74-7A65-4D69-81A0-7EFAC9DC2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992" y="2117134"/>
                <a:ext cx="3068808" cy="2770458"/>
              </a:xfrm>
              <a:prstGeom prst="rect">
                <a:avLst/>
              </a:prstGeom>
            </p:spPr>
          </p:pic>
        </p:grpSp>
        <p:sp>
          <p:nvSpPr>
            <p:cNvPr id="40" name="文本框 39"/>
            <p:cNvSpPr txBox="1"/>
            <p:nvPr/>
          </p:nvSpPr>
          <p:spPr>
            <a:xfrm>
              <a:off x="2435665" y="503684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b="1" spc="300" dirty="0">
                  <a:solidFill>
                    <a:srgbClr val="4F4D50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無線射頻技術</a:t>
              </a:r>
              <a:endParaRPr lang="zh-CN" altLang="en-US" b="1" dirty="0">
                <a:solidFill>
                  <a:srgbClr val="414141"/>
                </a:solidFill>
                <a:ea typeface="方正黑体简体" panose="0201060103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996761" y="5406173"/>
              <a:ext cx="2891061" cy="6310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TW" sz="1050" dirty="0">
                  <a:solidFill>
                    <a:prstClr val="white">
                      <a:lumMod val="50000"/>
                    </a:prst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R F ID</a:t>
              </a:r>
              <a:r>
                <a:rPr lang="zh-TW" altLang="en-US" sz="1050" dirty="0">
                  <a:solidFill>
                    <a:prstClr val="white">
                      <a:lumMod val="50000"/>
                    </a:prst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的應用日益廣泛，如目前高速公路通行使用的</a:t>
              </a:r>
              <a:r>
                <a:rPr lang="en-US" altLang="zh-TW" sz="1050" dirty="0">
                  <a:solidFill>
                    <a:prstClr val="white">
                      <a:lumMod val="50000"/>
                    </a:prst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ETC</a:t>
              </a:r>
              <a:r>
                <a:rPr lang="zh-TW" altLang="en-US" sz="1050" dirty="0">
                  <a:solidFill>
                    <a:prstClr val="white">
                      <a:lumMod val="50000"/>
                    </a:prst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儲值卡，捷運的悠遊卡，車輛識別、倉儲管理、寵物晶片、航空行李監控</a:t>
              </a:r>
              <a:r>
                <a:rPr lang="en-US" altLang="zh-TW" sz="1050" dirty="0">
                  <a:solidFill>
                    <a:prstClr val="white">
                      <a:lumMod val="50000"/>
                    </a:prst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…</a:t>
              </a:r>
              <a:r>
                <a:rPr lang="zh-TW" altLang="en-US" sz="1050" dirty="0">
                  <a:solidFill>
                    <a:prstClr val="white">
                      <a:lumMod val="50000"/>
                    </a:prstClr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等。</a:t>
              </a:r>
              <a:endParaRPr lang="en-US" altLang="zh-CN" sz="1050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endParaRPr>
            </a:p>
          </p:txBody>
        </p:sp>
      </p:grpSp>
      <p:grpSp>
        <p:nvGrpSpPr>
          <p:cNvPr id="41" name="组合 8">
            <a:extLst>
              <a:ext uri="{FF2B5EF4-FFF2-40B4-BE49-F238E27FC236}">
                <a16:creationId xmlns:a16="http://schemas.microsoft.com/office/drawing/2014/main" id="{EB0E8F9D-D55B-4669-9A7C-09709550C282}"/>
              </a:ext>
            </a:extLst>
          </p:cNvPr>
          <p:cNvGrpSpPr/>
          <p:nvPr/>
        </p:nvGrpSpPr>
        <p:grpSpPr>
          <a:xfrm>
            <a:off x="6899584" y="4689173"/>
            <a:ext cx="1400009" cy="1213587"/>
            <a:chOff x="1413117" y="4953618"/>
            <a:chExt cx="571463" cy="515236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D4251DE3-E4B3-4CA8-8AC7-CE223F4CD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117" y="4953618"/>
              <a:ext cx="571463" cy="5152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lnSpc>
                  <a:spcPct val="130000"/>
                </a:lnSpc>
                <a:buFontTx/>
                <a:buNone/>
              </a:pPr>
              <a:endParaRPr lang="zh-CN" altLang="en-US" dirty="0">
                <a:solidFill>
                  <a:prstClr val="black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4" name="前言">
              <a:extLst>
                <a:ext uri="{FF2B5EF4-FFF2-40B4-BE49-F238E27FC236}">
                  <a16:creationId xmlns:a16="http://schemas.microsoft.com/office/drawing/2014/main" id="{0CF3A383-D150-4EB3-97DE-E219FBB52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426" y="5043479"/>
              <a:ext cx="390844" cy="343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0" tIns="60940" rIns="121880" bIns="6094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126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TW" altLang="en-US" sz="18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Impact" pitchFamily="34" charset="0"/>
                </a:rPr>
                <a:t>重複</a:t>
              </a:r>
              <a:endParaRPr lang="en-US" altLang="zh-TW" sz="1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Impact" pitchFamily="34" charset="0"/>
              </a:endParaRPr>
            </a:p>
            <a:p>
              <a:pPr algn="ctr" defTabSz="914126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TW" altLang="en-US" sz="18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Impact" pitchFamily="34" charset="0"/>
                </a:rPr>
                <a:t>利用</a:t>
              </a:r>
              <a:endParaRPr lang="zh-CN" altLang="en-US" sz="1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Impact" pitchFamily="34" charset="0"/>
              </a:endParaRPr>
            </a:p>
          </p:txBody>
        </p:sp>
      </p:grpSp>
      <p:grpSp>
        <p:nvGrpSpPr>
          <p:cNvPr id="45" name="组合 8">
            <a:extLst>
              <a:ext uri="{FF2B5EF4-FFF2-40B4-BE49-F238E27FC236}">
                <a16:creationId xmlns:a16="http://schemas.microsoft.com/office/drawing/2014/main" id="{25296FDE-FAE0-4165-9C50-2580121EABAE}"/>
              </a:ext>
            </a:extLst>
          </p:cNvPr>
          <p:cNvGrpSpPr/>
          <p:nvPr/>
        </p:nvGrpSpPr>
        <p:grpSpPr>
          <a:xfrm>
            <a:off x="8026852" y="4062379"/>
            <a:ext cx="1400009" cy="1213587"/>
            <a:chOff x="1413117" y="4953618"/>
            <a:chExt cx="571463" cy="515236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243D4398-1B41-4D53-A24A-BE643DC1E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117" y="4953618"/>
              <a:ext cx="571463" cy="5152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D4C77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lnSpc>
                  <a:spcPct val="130000"/>
                </a:lnSpc>
                <a:buFontTx/>
                <a:buNone/>
              </a:pPr>
              <a:endParaRPr lang="zh-CN" altLang="en-US" dirty="0">
                <a:solidFill>
                  <a:prstClr val="black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47" name="前言">
              <a:extLst>
                <a:ext uri="{FF2B5EF4-FFF2-40B4-BE49-F238E27FC236}">
                  <a16:creationId xmlns:a16="http://schemas.microsoft.com/office/drawing/2014/main" id="{61F4E550-ABDA-4BF6-B387-B9090FA3A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088" y="5100568"/>
              <a:ext cx="390844" cy="190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0" tIns="60940" rIns="121880" bIns="6094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126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Impact" pitchFamily="34" charset="0"/>
                </a:rPr>
                <a:t>可攜性</a:t>
              </a:r>
              <a:endParaRPr lang="zh-CN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Impact" pitchFamily="34" charset="0"/>
              </a:endParaRPr>
            </a:p>
          </p:txBody>
        </p:sp>
      </p:grpSp>
      <p:grpSp>
        <p:nvGrpSpPr>
          <p:cNvPr id="48" name="组合 8">
            <a:extLst>
              <a:ext uri="{FF2B5EF4-FFF2-40B4-BE49-F238E27FC236}">
                <a16:creationId xmlns:a16="http://schemas.microsoft.com/office/drawing/2014/main" id="{029BC5F6-82B1-4017-98C0-9CF3AD66940D}"/>
              </a:ext>
            </a:extLst>
          </p:cNvPr>
          <p:cNvGrpSpPr/>
          <p:nvPr/>
        </p:nvGrpSpPr>
        <p:grpSpPr>
          <a:xfrm>
            <a:off x="9165539" y="4689173"/>
            <a:ext cx="1400009" cy="1213587"/>
            <a:chOff x="1413117" y="4953618"/>
            <a:chExt cx="571463" cy="51523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007868F7-7B39-4153-A353-04F1C49C0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117" y="4953618"/>
              <a:ext cx="571463" cy="5152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lnSpc>
                  <a:spcPct val="130000"/>
                </a:lnSpc>
                <a:buFontTx/>
                <a:buNone/>
              </a:pPr>
              <a:endParaRPr lang="zh-CN" altLang="en-US" dirty="0">
                <a:solidFill>
                  <a:prstClr val="black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50" name="前言">
              <a:extLst>
                <a:ext uri="{FF2B5EF4-FFF2-40B4-BE49-F238E27FC236}">
                  <a16:creationId xmlns:a16="http://schemas.microsoft.com/office/drawing/2014/main" id="{F1DD3EEB-696D-4134-A54B-E1D4CA193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403" y="5104391"/>
              <a:ext cx="390844" cy="190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0" tIns="60940" rIns="121880" bIns="6094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126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TW" altLang="en-US" sz="18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Impact" pitchFamily="34" charset="0"/>
                </a:rPr>
                <a:t>被動式</a:t>
              </a:r>
              <a:endParaRPr lang="en-US" altLang="zh-TW" sz="1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Impact" pitchFamily="34" charset="0"/>
              </a:endParaRPr>
            </a:p>
          </p:txBody>
        </p:sp>
      </p:grpSp>
      <p:grpSp>
        <p:nvGrpSpPr>
          <p:cNvPr id="51" name="组合 8">
            <a:extLst>
              <a:ext uri="{FF2B5EF4-FFF2-40B4-BE49-F238E27FC236}">
                <a16:creationId xmlns:a16="http://schemas.microsoft.com/office/drawing/2014/main" id="{B72FE479-B0C0-4A43-B7AC-681C67D5DDC2}"/>
              </a:ext>
            </a:extLst>
          </p:cNvPr>
          <p:cNvGrpSpPr/>
          <p:nvPr/>
        </p:nvGrpSpPr>
        <p:grpSpPr>
          <a:xfrm>
            <a:off x="10283710" y="4042365"/>
            <a:ext cx="1400009" cy="1213587"/>
            <a:chOff x="1413117" y="4953618"/>
            <a:chExt cx="571463" cy="51523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CBC37877-A183-4DC0-B14E-C5186012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117" y="4953618"/>
              <a:ext cx="571463" cy="5152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D4C77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lnSpc>
                  <a:spcPct val="130000"/>
                </a:lnSpc>
                <a:buFontTx/>
                <a:buNone/>
              </a:pPr>
              <a:endParaRPr lang="zh-CN" altLang="en-US" dirty="0">
                <a:solidFill>
                  <a:prstClr val="black"/>
                </a:solidFill>
                <a:latin typeface="Calibri"/>
                <a:ea typeface="微软雅黑" pitchFamily="34" charset="-122"/>
              </a:endParaRPr>
            </a:p>
          </p:txBody>
        </p:sp>
        <p:sp>
          <p:nvSpPr>
            <p:cNvPr id="53" name="前言">
              <a:extLst>
                <a:ext uri="{FF2B5EF4-FFF2-40B4-BE49-F238E27FC236}">
                  <a16:creationId xmlns:a16="http://schemas.microsoft.com/office/drawing/2014/main" id="{8AB1BA81-1A26-472C-BB31-D7D74EE9F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807" y="5032624"/>
              <a:ext cx="476824" cy="343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0" tIns="60940" rIns="121880" bIns="6094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126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Impact" pitchFamily="34" charset="0"/>
                </a:rPr>
                <a:t>可產生</a:t>
              </a:r>
              <a:endParaRPr lang="en-US" altLang="zh-TW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Impact" pitchFamily="34" charset="0"/>
              </a:endParaRPr>
            </a:p>
            <a:p>
              <a:pPr algn="ctr" defTabSz="914126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Impact" pitchFamily="34" charset="0"/>
                </a:rPr>
                <a:t>多組</a:t>
              </a:r>
              <a:r>
                <a:rPr lang="en-US" altLang="zh-TW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Impact" pitchFamily="34" charset="0"/>
                </a:rPr>
                <a:t>UID</a:t>
              </a:r>
              <a:endParaRPr lang="zh-CN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Impac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01811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4" grpId="0" animBg="1"/>
          <p:bldP spid="4" grpId="0"/>
          <p:bldP spid="6" grpId="0"/>
          <p:bldP spid="29" grpId="0" animBg="1"/>
          <p:bldP spid="30" grpId="0" animBg="1"/>
          <p:bldP spid="31" grpId="0"/>
          <p:bldP spid="32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4" grpId="0" animBg="1"/>
          <p:bldP spid="4" grpId="0"/>
          <p:bldP spid="6" grpId="0"/>
          <p:bldP spid="29" grpId="0" animBg="1"/>
          <p:bldP spid="30" grpId="0" animBg="1"/>
          <p:bldP spid="31" grpId="0"/>
          <p:bldP spid="32" grpId="0"/>
          <p:bldP spid="3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568385" y="1853799"/>
            <a:ext cx="10156235" cy="4607019"/>
            <a:chOff x="-1596003" y="1838964"/>
            <a:chExt cx="4722039" cy="4626806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1" name="Rounded Rectangle 40"/>
            <p:cNvSpPr/>
            <p:nvPr/>
          </p:nvSpPr>
          <p:spPr>
            <a:xfrm>
              <a:off x="-1596003" y="1838964"/>
              <a:ext cx="4722039" cy="462680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TW" dirty="0"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52</a:t>
              </a: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-1355766" y="2546927"/>
              <a:ext cx="431264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椭圆 56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01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My ideas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568385" y="432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我的想法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6AD37D4-35F3-4F61-AD7A-457BC1E4B172}"/>
              </a:ext>
            </a:extLst>
          </p:cNvPr>
          <p:cNvSpPr/>
          <p:nvPr/>
        </p:nvSpPr>
        <p:spPr>
          <a:xfrm>
            <a:off x="1315329" y="1619967"/>
            <a:ext cx="471953" cy="473084"/>
          </a:xfrm>
          <a:prstGeom prst="rect">
            <a:avLst/>
          </a:prstGeom>
          <a:noFill/>
          <a:ln w="38100">
            <a:solidFill>
              <a:srgbClr val="1D4C77"/>
            </a:solidFill>
          </a:ln>
          <a:effectLst>
            <a:outerShdw blurRad="3810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E0DAD10-62DA-4CD4-87E2-A4FD1A3A63E3}"/>
              </a:ext>
            </a:extLst>
          </p:cNvPr>
          <p:cNvSpPr txBox="1"/>
          <p:nvPr/>
        </p:nvSpPr>
        <p:spPr>
          <a:xfrm>
            <a:off x="2272126" y="2617358"/>
            <a:ext cx="5053455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我的想法是利用無線射頻技術的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標籤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，將家庭式內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冰箱中的食物做一個連結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，由於我們很容易忘記自己曾經買過哪些食物，或是忘記了食物的保存期限，假設現在能有一套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雲端紀錄系統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，搭配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快速掃描的方式記錄資料，將會改善我們在這方面遇到的問題。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3C75E6-5125-4AF2-B1E6-B6689DACD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73"/>
          <a:stretch/>
        </p:blipFill>
        <p:spPr>
          <a:xfrm>
            <a:off x="7411543" y="2702462"/>
            <a:ext cx="3038321" cy="280794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41374E9E-C8AD-4514-8C40-2B75DE9200D6}"/>
              </a:ext>
            </a:extLst>
          </p:cNvPr>
          <p:cNvSpPr txBox="1"/>
          <p:nvPr/>
        </p:nvSpPr>
        <p:spPr>
          <a:xfrm>
            <a:off x="9850243" y="5055974"/>
            <a:ext cx="1199241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Something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8662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50000" fill="hold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0" presetClass="emph" presetSubtype="0" repeatCount="indefinite" fill="hold" grpId="1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anim calcmode="discrete" valueType="str">
                                          <p:cBhvr override="childStyle">
                                            <p:cTn id="51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style.fontWeight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bold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60" grpId="0"/>
          <p:bldP spid="61" grpId="0"/>
          <p:bldP spid="62" grpId="0"/>
          <p:bldP spid="54" grpId="0" animBg="1"/>
          <p:bldP spid="3" grpId="0"/>
          <p:bldP spid="20" grpId="0" animBg="1"/>
          <p:bldP spid="2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50000" fill="hold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0" presetClass="emph" presetSubtype="0" repeatCount="indefinite" fill="hold" grpId="1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anim calcmode="discrete" valueType="str">
                                          <p:cBhvr override="childStyle">
                                            <p:cTn id="51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style.fontWeight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bold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60" grpId="0"/>
          <p:bldP spid="61" grpId="0"/>
          <p:bldP spid="62" grpId="0"/>
          <p:bldP spid="54" grpId="0" animBg="1"/>
          <p:bldP spid="3" grpId="0"/>
          <p:bldP spid="20" grpId="0" animBg="1"/>
          <p:bldP spid="20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ounded Rectangle 40">
            <a:extLst>
              <a:ext uri="{FF2B5EF4-FFF2-40B4-BE49-F238E27FC236}">
                <a16:creationId xmlns:a16="http://schemas.microsoft.com/office/drawing/2014/main" id="{1EEDC14C-064B-476E-BC14-04820F7A5123}"/>
              </a:ext>
            </a:extLst>
          </p:cNvPr>
          <p:cNvSpPr/>
          <p:nvPr/>
        </p:nvSpPr>
        <p:spPr>
          <a:xfrm>
            <a:off x="555817" y="1764209"/>
            <a:ext cx="11288146" cy="4211931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52</a:t>
            </a:r>
            <a:endParaRPr lang="en-US" dirty="0"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Abstract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568385" y="4329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摘要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E0DAD10-62DA-4CD4-87E2-A4FD1A3A63E3}"/>
              </a:ext>
            </a:extLst>
          </p:cNvPr>
          <p:cNvSpPr txBox="1"/>
          <p:nvPr/>
        </p:nvSpPr>
        <p:spPr>
          <a:xfrm>
            <a:off x="789875" y="2064993"/>
            <a:ext cx="3727450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本專題會利用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rfid-RC522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讀取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，並利用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ESP-8266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將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傳至架設在 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 HTTP sever 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資料庫，最終設計網頁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，使用者能夠於任意裝置開啟終端網頁，並進行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管理、新增、讀取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等工作。</a:t>
            </a:r>
          </a:p>
        </p:txBody>
      </p:sp>
      <p:grpSp>
        <p:nvGrpSpPr>
          <p:cNvPr id="19" name="群組 88">
            <a:extLst>
              <a:ext uri="{FF2B5EF4-FFF2-40B4-BE49-F238E27FC236}">
                <a16:creationId xmlns:a16="http://schemas.microsoft.com/office/drawing/2014/main" id="{ECB0F076-5BE7-4A87-803A-2741E9C8FFBC}"/>
              </a:ext>
            </a:extLst>
          </p:cNvPr>
          <p:cNvGrpSpPr>
            <a:grpSpLocks/>
          </p:cNvGrpSpPr>
          <p:nvPr/>
        </p:nvGrpSpPr>
        <p:grpSpPr bwMode="auto">
          <a:xfrm>
            <a:off x="7875660" y="2545490"/>
            <a:ext cx="1348178" cy="1154310"/>
            <a:chOff x="2127738" y="2533071"/>
            <a:chExt cx="709268" cy="510291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B75CDFC-80B3-44D1-AC0D-B5EF228A13DA}"/>
                </a:ext>
              </a:extLst>
            </p:cNvPr>
            <p:cNvSpPr/>
            <p:nvPr/>
          </p:nvSpPr>
          <p:spPr>
            <a:xfrm>
              <a:off x="2708963" y="2533071"/>
              <a:ext cx="71934" cy="335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86" name="矩形: 圓角 85">
              <a:extLst>
                <a:ext uri="{FF2B5EF4-FFF2-40B4-BE49-F238E27FC236}">
                  <a16:creationId xmlns:a16="http://schemas.microsoft.com/office/drawing/2014/main" id="{05D2938A-A82C-4009-A909-E310D257E4CC}"/>
                </a:ext>
              </a:extLst>
            </p:cNvPr>
            <p:cNvSpPr/>
            <p:nvPr/>
          </p:nvSpPr>
          <p:spPr>
            <a:xfrm>
              <a:off x="2127738" y="2773897"/>
              <a:ext cx="709268" cy="2694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dirty="0"/>
            </a:p>
          </p:txBody>
        </p:sp>
        <p:sp>
          <p:nvSpPr>
            <p:cNvPr id="87" name="矩形: 圓角 86">
              <a:extLst>
                <a:ext uri="{FF2B5EF4-FFF2-40B4-BE49-F238E27FC236}">
                  <a16:creationId xmlns:a16="http://schemas.microsoft.com/office/drawing/2014/main" id="{DFE883F1-9C3A-48F9-9AC6-9A4B3EA3CE62}"/>
                </a:ext>
              </a:extLst>
            </p:cNvPr>
            <p:cNvSpPr/>
            <p:nvPr/>
          </p:nvSpPr>
          <p:spPr>
            <a:xfrm>
              <a:off x="2139247" y="2950936"/>
              <a:ext cx="687687" cy="702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dirty="0"/>
            </a:p>
          </p:txBody>
        </p:sp>
      </p:grpSp>
      <p:grpSp>
        <p:nvGrpSpPr>
          <p:cNvPr id="21" name="群組 92">
            <a:extLst>
              <a:ext uri="{FF2B5EF4-FFF2-40B4-BE49-F238E27FC236}">
                <a16:creationId xmlns:a16="http://schemas.microsoft.com/office/drawing/2014/main" id="{32707912-FD21-4183-B870-AECD03581165}"/>
              </a:ext>
            </a:extLst>
          </p:cNvPr>
          <p:cNvGrpSpPr>
            <a:grpSpLocks/>
          </p:cNvGrpSpPr>
          <p:nvPr/>
        </p:nvGrpSpPr>
        <p:grpSpPr bwMode="auto">
          <a:xfrm>
            <a:off x="10314629" y="3551651"/>
            <a:ext cx="1252465" cy="905728"/>
            <a:chOff x="2453767" y="4938508"/>
            <a:chExt cx="881475" cy="685602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AA01FE0-9B23-4489-8DD0-6B3796579E57}"/>
                </a:ext>
              </a:extLst>
            </p:cNvPr>
            <p:cNvSpPr/>
            <p:nvPr/>
          </p:nvSpPr>
          <p:spPr>
            <a:xfrm>
              <a:off x="2592339" y="4938508"/>
              <a:ext cx="742903" cy="4814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dirty="0"/>
            </a:p>
          </p:txBody>
        </p:sp>
        <p:sp>
          <p:nvSpPr>
            <p:cNvPr id="84" name="平行四邊形 83">
              <a:extLst>
                <a:ext uri="{FF2B5EF4-FFF2-40B4-BE49-F238E27FC236}">
                  <a16:creationId xmlns:a16="http://schemas.microsoft.com/office/drawing/2014/main" id="{3BBAEEDC-9532-4B3B-B616-1E35C6779398}"/>
                </a:ext>
              </a:extLst>
            </p:cNvPr>
            <p:cNvSpPr/>
            <p:nvPr/>
          </p:nvSpPr>
          <p:spPr>
            <a:xfrm>
              <a:off x="2453767" y="5430188"/>
              <a:ext cx="881475" cy="193922"/>
            </a:xfrm>
            <a:prstGeom prst="parallelogram">
              <a:avLst>
                <a:gd name="adj" fmla="val 8170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dirty="0"/>
            </a:p>
          </p:txBody>
        </p:sp>
      </p:grpSp>
      <p:sp>
        <p:nvSpPr>
          <p:cNvPr id="22" name="文字方塊 37">
            <a:extLst>
              <a:ext uri="{FF2B5EF4-FFF2-40B4-BE49-F238E27FC236}">
                <a16:creationId xmlns:a16="http://schemas.microsoft.com/office/drawing/2014/main" id="{452B253D-5275-4E57-A7FC-064F7CB06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9819" y="4026215"/>
            <a:ext cx="1487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TW" b="1" dirty="0">
                <a:solidFill>
                  <a:srgbClr val="FF0000"/>
                </a:solidFill>
              </a:rPr>
              <a:t>SPI</a:t>
            </a:r>
            <a:r>
              <a:rPr lang="zh-TW" altLang="en-US" b="1" dirty="0">
                <a:solidFill>
                  <a:srgbClr val="FF0000"/>
                </a:solidFill>
              </a:rPr>
              <a:t>介面傳輸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25867C7-36B4-416E-A0ED-26417CB77938}"/>
              </a:ext>
            </a:extLst>
          </p:cNvPr>
          <p:cNvCxnSpPr>
            <a:cxnSpLocks/>
          </p:cNvCxnSpPr>
          <p:nvPr/>
        </p:nvCxnSpPr>
        <p:spPr>
          <a:xfrm flipV="1">
            <a:off x="6821173" y="3438797"/>
            <a:ext cx="929777" cy="6831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723CB4A-D688-41E4-90B7-39D3950D778A}"/>
              </a:ext>
            </a:extLst>
          </p:cNvPr>
          <p:cNvCxnSpPr>
            <a:cxnSpLocks/>
          </p:cNvCxnSpPr>
          <p:nvPr/>
        </p:nvCxnSpPr>
        <p:spPr>
          <a:xfrm flipH="1">
            <a:off x="6936831" y="3635746"/>
            <a:ext cx="965327" cy="7155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5261513-8FC5-46C8-B960-7D3E889D6E2E}"/>
              </a:ext>
            </a:extLst>
          </p:cNvPr>
          <p:cNvCxnSpPr>
            <a:cxnSpLocks/>
          </p:cNvCxnSpPr>
          <p:nvPr/>
        </p:nvCxnSpPr>
        <p:spPr>
          <a:xfrm>
            <a:off x="9381876" y="3589885"/>
            <a:ext cx="877818" cy="5653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8879847-0C8A-49B8-A061-480DF70FE0D0}"/>
              </a:ext>
            </a:extLst>
          </p:cNvPr>
          <p:cNvCxnSpPr>
            <a:cxnSpLocks/>
          </p:cNvCxnSpPr>
          <p:nvPr/>
        </p:nvCxnSpPr>
        <p:spPr>
          <a:xfrm flipH="1" flipV="1">
            <a:off x="9457063" y="3247791"/>
            <a:ext cx="981736" cy="6448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37">
            <a:extLst>
              <a:ext uri="{FF2B5EF4-FFF2-40B4-BE49-F238E27FC236}">
                <a16:creationId xmlns:a16="http://schemas.microsoft.com/office/drawing/2014/main" id="{F20B25F5-2FF4-4CB5-BD86-871623440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0448" y="4568508"/>
            <a:ext cx="14876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192,168,0,50</a:t>
            </a:r>
          </a:p>
          <a:p>
            <a:pPr eaLnBrk="1" hangingPunct="1"/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192,168,0,1</a:t>
            </a:r>
          </a:p>
          <a:p>
            <a:pPr eaLnBrk="1" hangingPunct="1"/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255,255,255,0</a:t>
            </a: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字方塊 37">
            <a:extLst>
              <a:ext uri="{FF2B5EF4-FFF2-40B4-BE49-F238E27FC236}">
                <a16:creationId xmlns:a16="http://schemas.microsoft.com/office/drawing/2014/main" id="{7B23C339-1714-48B6-82A2-6FABAA6E9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7678" y="2370298"/>
            <a:ext cx="20236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SSID: Lab_E410</a:t>
            </a:r>
          </a:p>
          <a:p>
            <a:pPr eaLnBrk="1" hangingPunct="1"/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Password: 83798379</a:t>
            </a:r>
          </a:p>
          <a:p>
            <a:pPr eaLnBrk="1" hangingPunct="1"/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Port: 80</a:t>
            </a: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字方塊 37">
            <a:extLst>
              <a:ext uri="{FF2B5EF4-FFF2-40B4-BE49-F238E27FC236}">
                <a16:creationId xmlns:a16="http://schemas.microsoft.com/office/drawing/2014/main" id="{E1C89A59-9AD6-4B69-B461-24C96595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8407" y="4551656"/>
            <a:ext cx="1484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TW" dirty="0"/>
              <a:t>192,168,0,170</a:t>
            </a:r>
          </a:p>
        </p:txBody>
      </p:sp>
      <p:pic>
        <p:nvPicPr>
          <p:cNvPr id="30" name="圖片 1040">
            <a:extLst>
              <a:ext uri="{FF2B5EF4-FFF2-40B4-BE49-F238E27FC236}">
                <a16:creationId xmlns:a16="http://schemas.microsoft.com/office/drawing/2014/main" id="{DA414D2B-A868-4C21-BF79-0102D63CE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077" y="5003099"/>
            <a:ext cx="1178628" cy="51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圖片 1064">
            <a:extLst>
              <a:ext uri="{FF2B5EF4-FFF2-40B4-BE49-F238E27FC236}">
                <a16:creationId xmlns:a16="http://schemas.microsoft.com/office/drawing/2014/main" id="{343201A0-420D-4E19-BAFA-1140B0AD5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38" y="4894413"/>
            <a:ext cx="902431" cy="50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AF68FCC4-5518-4A76-AF29-7EEAF338B289}"/>
              </a:ext>
            </a:extLst>
          </p:cNvPr>
          <p:cNvGrpSpPr/>
          <p:nvPr/>
        </p:nvGrpSpPr>
        <p:grpSpPr>
          <a:xfrm>
            <a:off x="5023302" y="2274018"/>
            <a:ext cx="1517725" cy="1451722"/>
            <a:chOff x="4290890" y="2633270"/>
            <a:chExt cx="1517725" cy="1451722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A7DEF88-60D9-4D61-837B-1B1457F8B997}"/>
                </a:ext>
              </a:extLst>
            </p:cNvPr>
            <p:cNvSpPr/>
            <p:nvPr/>
          </p:nvSpPr>
          <p:spPr>
            <a:xfrm>
              <a:off x="4290890" y="2633270"/>
              <a:ext cx="1517725" cy="145172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6FE244BF-4612-4DA9-A568-25BDE8A5FCFB}"/>
                </a:ext>
              </a:extLst>
            </p:cNvPr>
            <p:cNvSpPr/>
            <p:nvPr/>
          </p:nvSpPr>
          <p:spPr>
            <a:xfrm>
              <a:off x="4495988" y="2854121"/>
              <a:ext cx="1107528" cy="103063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A3556D79-5D6B-4D15-AAB0-CA7C9AB3AAA2}"/>
                </a:ext>
              </a:extLst>
            </p:cNvPr>
            <p:cNvSpPr/>
            <p:nvPr/>
          </p:nvSpPr>
          <p:spPr>
            <a:xfrm>
              <a:off x="4690147" y="3021966"/>
              <a:ext cx="754760" cy="68021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</p:grp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014D4212-7DA9-4788-B23C-4A8A9CC279C1}"/>
              </a:ext>
            </a:extLst>
          </p:cNvPr>
          <p:cNvSpPr/>
          <p:nvPr/>
        </p:nvSpPr>
        <p:spPr>
          <a:xfrm rot="1368718">
            <a:off x="4751410" y="2769222"/>
            <a:ext cx="645375" cy="10924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8F81DE5-7FEC-4F7C-9FB9-F7755828311A}"/>
              </a:ext>
            </a:extLst>
          </p:cNvPr>
          <p:cNvGrpSpPr/>
          <p:nvPr/>
        </p:nvGrpSpPr>
        <p:grpSpPr>
          <a:xfrm>
            <a:off x="5023302" y="3774968"/>
            <a:ext cx="494970" cy="521205"/>
            <a:chOff x="4805464" y="3865320"/>
            <a:chExt cx="494970" cy="521205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997EC281-BD57-4780-AECA-4A83E0850628}"/>
                </a:ext>
              </a:extLst>
            </p:cNvPr>
            <p:cNvSpPr/>
            <p:nvPr/>
          </p:nvSpPr>
          <p:spPr>
            <a:xfrm rot="1729354">
              <a:off x="4805464" y="3865320"/>
              <a:ext cx="494970" cy="52120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dirty="0"/>
            </a:p>
          </p:txBody>
        </p:sp>
        <p:sp>
          <p:nvSpPr>
            <p:cNvPr id="36" name="流程圖: 延遲 35">
              <a:extLst>
                <a:ext uri="{FF2B5EF4-FFF2-40B4-BE49-F238E27FC236}">
                  <a16:creationId xmlns:a16="http://schemas.microsoft.com/office/drawing/2014/main" id="{30CDD8BA-5F28-4C81-8BE1-5BFC4676928E}"/>
                </a:ext>
              </a:extLst>
            </p:cNvPr>
            <p:cNvSpPr/>
            <p:nvPr/>
          </p:nvSpPr>
          <p:spPr>
            <a:xfrm rot="7113660">
              <a:off x="4936419" y="4114400"/>
              <a:ext cx="85394" cy="273464"/>
            </a:xfrm>
            <a:prstGeom prst="flowChartDelay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/>
            </a:p>
          </p:txBody>
        </p:sp>
      </p:grpSp>
      <p:sp>
        <p:nvSpPr>
          <p:cNvPr id="37" name="文字方塊 37">
            <a:extLst>
              <a:ext uri="{FF2B5EF4-FFF2-40B4-BE49-F238E27FC236}">
                <a16:creationId xmlns:a16="http://schemas.microsoft.com/office/drawing/2014/main" id="{61853C7F-9369-43A1-AD51-01484598A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894" y="4526605"/>
            <a:ext cx="1487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TW" dirty="0"/>
              <a:t>13.56MHz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B71A486-90B2-4B32-B603-8AA04754D6B2}"/>
              </a:ext>
            </a:extLst>
          </p:cNvPr>
          <p:cNvGrpSpPr/>
          <p:nvPr/>
        </p:nvGrpSpPr>
        <p:grpSpPr>
          <a:xfrm>
            <a:off x="5885857" y="2433176"/>
            <a:ext cx="2450237" cy="2873996"/>
            <a:chOff x="5969958" y="2483093"/>
            <a:chExt cx="2450237" cy="2873996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5E1B533-AFC8-4129-AEEA-13B119D34F02}"/>
                </a:ext>
              </a:extLst>
            </p:cNvPr>
            <p:cNvGrpSpPr/>
            <p:nvPr/>
          </p:nvGrpSpPr>
          <p:grpSpPr>
            <a:xfrm>
              <a:off x="5969958" y="2483093"/>
              <a:ext cx="1728292" cy="2873996"/>
              <a:chOff x="5969958" y="2483093"/>
              <a:chExt cx="1728292" cy="2873996"/>
            </a:xfrm>
          </p:grpSpPr>
          <p:grpSp>
            <p:nvGrpSpPr>
              <p:cNvPr id="35" name="群組 60">
                <a:extLst>
                  <a:ext uri="{FF2B5EF4-FFF2-40B4-BE49-F238E27FC236}">
                    <a16:creationId xmlns:a16="http://schemas.microsoft.com/office/drawing/2014/main" id="{C6A4308F-148D-4192-8233-88808F1997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9958" y="2483093"/>
                <a:ext cx="1728292" cy="2873996"/>
                <a:chOff x="633956" y="2379626"/>
                <a:chExt cx="782470" cy="1245436"/>
              </a:xfrm>
            </p:grpSpPr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555938D4-36DA-4A19-8A22-378222BC1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79" y="2937264"/>
                  <a:ext cx="0" cy="28711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21A7741E-B61D-4152-80A4-0F7F803C5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241" y="2937264"/>
                  <a:ext cx="0" cy="287114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173CE473-4783-4199-BB28-F86420E1F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2145" y="2937264"/>
                  <a:ext cx="0" cy="287114"/>
                </a:xfrm>
                <a:prstGeom prst="line">
                  <a:avLst/>
                </a:prstGeom>
                <a:ln w="127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接點 47">
                  <a:extLst>
                    <a:ext uri="{FF2B5EF4-FFF2-40B4-BE49-F238E27FC236}">
                      <a16:creationId xmlns:a16="http://schemas.microsoft.com/office/drawing/2014/main" id="{822F3D22-3FB3-499C-A76D-5102AEADB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906" y="2937264"/>
                  <a:ext cx="0" cy="287114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11ADD18B-1C8C-4037-89BE-57202C86B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906" y="2937264"/>
                  <a:ext cx="0" cy="287114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4F6753CA-A3F8-4887-828C-0A7001545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620" y="2937264"/>
                  <a:ext cx="0" cy="287114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接點 50">
                  <a:extLst>
                    <a:ext uri="{FF2B5EF4-FFF2-40B4-BE49-F238E27FC236}">
                      <a16:creationId xmlns:a16="http://schemas.microsoft.com/office/drawing/2014/main" id="{1C06F315-E152-415C-B3D5-96368E9D6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096" y="2937264"/>
                  <a:ext cx="0" cy="287114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群組 37">
                  <a:extLst>
                    <a:ext uri="{FF2B5EF4-FFF2-40B4-BE49-F238E27FC236}">
                      <a16:creationId xmlns:a16="http://schemas.microsoft.com/office/drawing/2014/main" id="{05129FB4-A107-4744-999E-6A3FCDC730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3956" y="3224951"/>
                  <a:ext cx="782470" cy="400111"/>
                  <a:chOff x="702315" y="3146542"/>
                  <a:chExt cx="782470" cy="400111"/>
                </a:xfrm>
              </p:grpSpPr>
              <p:sp>
                <p:nvSpPr>
                  <p:cNvPr id="68" name="矩形: 圓角 67">
                    <a:extLst>
                      <a:ext uri="{FF2B5EF4-FFF2-40B4-BE49-F238E27FC236}">
                        <a16:creationId xmlns:a16="http://schemas.microsoft.com/office/drawing/2014/main" id="{6A77D64F-81D0-4FC2-9C46-910D09F6A689}"/>
                      </a:ext>
                    </a:extLst>
                  </p:cNvPr>
                  <p:cNvSpPr/>
                  <p:nvPr/>
                </p:nvSpPr>
                <p:spPr>
                  <a:xfrm>
                    <a:off x="702315" y="3145970"/>
                    <a:ext cx="782470" cy="400683"/>
                  </a:xfrm>
                  <a:prstGeom prst="round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 dirty="0"/>
                  </a:p>
                </p:txBody>
              </p:sp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5AE54858-9027-417E-BE72-8CEA3DFCC4BA}"/>
                      </a:ext>
                    </a:extLst>
                  </p:cNvPr>
                  <p:cNvSpPr/>
                  <p:nvPr/>
                </p:nvSpPr>
                <p:spPr>
                  <a:xfrm>
                    <a:off x="710981" y="3251882"/>
                    <a:ext cx="356569" cy="177373"/>
                  </a:xfrm>
                  <a:prstGeom prst="rect">
                    <a:avLst/>
                  </a:prstGeom>
                  <a:noFill/>
                  <a:ln w="63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/>
                  </a:p>
                </p:txBody>
              </p:sp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073BAB2B-3DA2-4CF4-BCD1-B3A0ECFA0451}"/>
                      </a:ext>
                    </a:extLst>
                  </p:cNvPr>
                  <p:cNvSpPr/>
                  <p:nvPr/>
                </p:nvSpPr>
                <p:spPr>
                  <a:xfrm>
                    <a:off x="904123" y="3249330"/>
                    <a:ext cx="204284" cy="19013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 dirty="0"/>
                  </a:p>
                </p:txBody>
              </p:sp>
              <p:grpSp>
                <p:nvGrpSpPr>
                  <p:cNvPr id="71" name="群組 34">
                    <a:extLst>
                      <a:ext uri="{FF2B5EF4-FFF2-40B4-BE49-F238E27FC236}">
                        <a16:creationId xmlns:a16="http://schemas.microsoft.com/office/drawing/2014/main" id="{D093025C-F006-4C24-BBCE-87946A0FFE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34762" y="3254699"/>
                    <a:ext cx="144760" cy="160508"/>
                    <a:chOff x="1916088" y="2878572"/>
                    <a:chExt cx="648816" cy="844680"/>
                  </a:xfrm>
                </p:grpSpPr>
                <p:cxnSp>
                  <p:nvCxnSpPr>
                    <p:cNvPr id="72" name="直線接點 71">
                      <a:extLst>
                        <a:ext uri="{FF2B5EF4-FFF2-40B4-BE49-F238E27FC236}">
                          <a16:creationId xmlns:a16="http://schemas.microsoft.com/office/drawing/2014/main" id="{6ABEB8FB-5F87-44E1-81C8-FB1EAF8FED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938" y="3092071"/>
                      <a:ext cx="504969" cy="0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線接點 72">
                      <a:extLst>
                        <a:ext uri="{FF2B5EF4-FFF2-40B4-BE49-F238E27FC236}">
                          <a16:creationId xmlns:a16="http://schemas.microsoft.com/office/drawing/2014/main" id="{1E543A86-507C-4339-8424-8F66270AA63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19907" y="3092071"/>
                      <a:ext cx="0" cy="161168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線接點 73">
                      <a:extLst>
                        <a:ext uri="{FF2B5EF4-FFF2-40B4-BE49-F238E27FC236}">
                          <a16:creationId xmlns:a16="http://schemas.microsoft.com/office/drawing/2014/main" id="{4F589690-590C-427B-9A2F-621DE0DFA97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14938" y="3253238"/>
                      <a:ext cx="504969" cy="0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線接點 74">
                      <a:extLst>
                        <a:ext uri="{FF2B5EF4-FFF2-40B4-BE49-F238E27FC236}">
                          <a16:creationId xmlns:a16="http://schemas.microsoft.com/office/drawing/2014/main" id="{A501582F-117F-4BEE-8BDB-353E882C296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14938" y="3253238"/>
                      <a:ext cx="0" cy="154455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線接點 75">
                      <a:extLst>
                        <a:ext uri="{FF2B5EF4-FFF2-40B4-BE49-F238E27FC236}">
                          <a16:creationId xmlns:a16="http://schemas.microsoft.com/office/drawing/2014/main" id="{BC203960-D446-4867-BB75-B76A87885D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914938" y="3407693"/>
                      <a:ext cx="504969" cy="0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線接點 76">
                      <a:extLst>
                        <a:ext uri="{FF2B5EF4-FFF2-40B4-BE49-F238E27FC236}">
                          <a16:creationId xmlns:a16="http://schemas.microsoft.com/office/drawing/2014/main" id="{509B0D4E-409A-4C65-9B1B-C62AE498A7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19907" y="3407693"/>
                      <a:ext cx="0" cy="161168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線接點 77">
                      <a:extLst>
                        <a:ext uri="{FF2B5EF4-FFF2-40B4-BE49-F238E27FC236}">
                          <a16:creationId xmlns:a16="http://schemas.microsoft.com/office/drawing/2014/main" id="{DB917434-5E07-496F-876A-C4094BCF57F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14938" y="3568861"/>
                      <a:ext cx="504969" cy="0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線接點 78">
                      <a:extLst>
                        <a:ext uri="{FF2B5EF4-FFF2-40B4-BE49-F238E27FC236}">
                          <a16:creationId xmlns:a16="http://schemas.microsoft.com/office/drawing/2014/main" id="{EF81AF72-3FF7-46E7-9D6A-17CD9191E7A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14938" y="3568861"/>
                      <a:ext cx="0" cy="154450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線接點 79">
                      <a:extLst>
                        <a:ext uri="{FF2B5EF4-FFF2-40B4-BE49-F238E27FC236}">
                          <a16:creationId xmlns:a16="http://schemas.microsoft.com/office/drawing/2014/main" id="{66DFF4ED-19C8-40A9-9A4B-20FBA62AED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938" y="3723311"/>
                      <a:ext cx="649246" cy="0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直線接點 80">
                      <a:extLst>
                        <a:ext uri="{FF2B5EF4-FFF2-40B4-BE49-F238E27FC236}">
                          <a16:creationId xmlns:a16="http://schemas.microsoft.com/office/drawing/2014/main" id="{6732B5E0-AC3D-41C0-985E-3506D89B277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564184" y="3092071"/>
                      <a:ext cx="0" cy="631241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直線接點 81">
                      <a:extLst>
                        <a:ext uri="{FF2B5EF4-FFF2-40B4-BE49-F238E27FC236}">
                          <a16:creationId xmlns:a16="http://schemas.microsoft.com/office/drawing/2014/main" id="{1C5305F4-1B68-4920-BA9B-96EC8308B9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914938" y="2877180"/>
                      <a:ext cx="0" cy="214890"/>
                    </a:xfrm>
                    <a:prstGeom prst="line">
                      <a:avLst/>
                    </a:prstGeom>
                    <a:ln>
                      <a:solidFill>
                        <a:srgbClr val="FDD31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3" name="群組 9">
                  <a:extLst>
                    <a:ext uri="{FF2B5EF4-FFF2-40B4-BE49-F238E27FC236}">
                      <a16:creationId xmlns:a16="http://schemas.microsoft.com/office/drawing/2014/main" id="{BCC2D91E-7838-491C-8584-EBF230D578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570" y="2379626"/>
                  <a:ext cx="432048" cy="628986"/>
                  <a:chOff x="1051048" y="2450037"/>
                  <a:chExt cx="576064" cy="854565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07EC41A-F656-408A-98CB-B6BC5B32CFD8}"/>
                      </a:ext>
                    </a:extLst>
                  </p:cNvPr>
                  <p:cNvSpPr/>
                  <p:nvPr/>
                </p:nvSpPr>
                <p:spPr>
                  <a:xfrm>
                    <a:off x="1051118" y="2450037"/>
                    <a:ext cx="576123" cy="85471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 dirty="0"/>
                  </a:p>
                </p:txBody>
              </p:sp>
              <p:sp>
                <p:nvSpPr>
                  <p:cNvPr id="59" name="橢圓 58">
                    <a:extLst>
                      <a:ext uri="{FF2B5EF4-FFF2-40B4-BE49-F238E27FC236}">
                        <a16:creationId xmlns:a16="http://schemas.microsoft.com/office/drawing/2014/main" id="{63E91793-8583-49A8-8296-DAB8ED009DD9}"/>
                      </a:ext>
                    </a:extLst>
                  </p:cNvPr>
                  <p:cNvSpPr/>
                  <p:nvPr/>
                </p:nvSpPr>
                <p:spPr>
                  <a:xfrm>
                    <a:off x="1316894" y="2729163"/>
                    <a:ext cx="46222" cy="4507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/>
                  </a:p>
                </p:txBody>
              </p:sp>
              <p:sp>
                <p:nvSpPr>
                  <p:cNvPr id="63" name="橢圓 62">
                    <a:extLst>
                      <a:ext uri="{FF2B5EF4-FFF2-40B4-BE49-F238E27FC236}">
                        <a16:creationId xmlns:a16="http://schemas.microsoft.com/office/drawing/2014/main" id="{264D7EA6-26FF-43F3-9FA3-9623984B5283}"/>
                      </a:ext>
                    </a:extLst>
                  </p:cNvPr>
                  <p:cNvSpPr/>
                  <p:nvPr/>
                </p:nvSpPr>
                <p:spPr>
                  <a:xfrm>
                    <a:off x="1269021" y="2670217"/>
                    <a:ext cx="141967" cy="162968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 dirty="0"/>
                  </a:p>
                </p:txBody>
              </p:sp>
              <p:sp>
                <p:nvSpPr>
                  <p:cNvPr id="64" name="橢圓 63">
                    <a:extLst>
                      <a:ext uri="{FF2B5EF4-FFF2-40B4-BE49-F238E27FC236}">
                        <a16:creationId xmlns:a16="http://schemas.microsoft.com/office/drawing/2014/main" id="{BB3EA06D-4840-48FC-BDFC-9442AE937774}"/>
                      </a:ext>
                    </a:extLst>
                  </p:cNvPr>
                  <p:cNvSpPr/>
                  <p:nvPr/>
                </p:nvSpPr>
                <p:spPr>
                  <a:xfrm>
                    <a:off x="1188133" y="2604336"/>
                    <a:ext cx="303744" cy="294730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 dirty="0"/>
                  </a:p>
                </p:txBody>
              </p:sp>
              <p:sp>
                <p:nvSpPr>
                  <p:cNvPr id="65" name="橢圓 64">
                    <a:extLst>
                      <a:ext uri="{FF2B5EF4-FFF2-40B4-BE49-F238E27FC236}">
                        <a16:creationId xmlns:a16="http://schemas.microsoft.com/office/drawing/2014/main" id="{CF2006D4-F9A2-4E48-8A4B-3AFCFA753A63}"/>
                      </a:ext>
                    </a:extLst>
                  </p:cNvPr>
                  <p:cNvSpPr/>
                  <p:nvPr/>
                </p:nvSpPr>
                <p:spPr>
                  <a:xfrm>
                    <a:off x="1125403" y="2533255"/>
                    <a:ext cx="430853" cy="436894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 dirty="0"/>
                  </a:p>
                </p:txBody>
              </p:sp>
              <p:sp>
                <p:nvSpPr>
                  <p:cNvPr id="66" name="等腰三角形 65">
                    <a:extLst>
                      <a:ext uri="{FF2B5EF4-FFF2-40B4-BE49-F238E27FC236}">
                        <a16:creationId xmlns:a16="http://schemas.microsoft.com/office/drawing/2014/main" id="{F1145F28-F1BA-4282-98DB-B7E4BC366F7D}"/>
                      </a:ext>
                    </a:extLst>
                  </p:cNvPr>
                  <p:cNvSpPr/>
                  <p:nvPr/>
                </p:nvSpPr>
                <p:spPr>
                  <a:xfrm>
                    <a:off x="1191435" y="2801979"/>
                    <a:ext cx="295489" cy="206312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/>
                  </a:p>
                </p:txBody>
              </p:sp>
              <p:sp>
                <p:nvSpPr>
                  <p:cNvPr id="67" name="等腰三角形 66">
                    <a:extLst>
                      <a:ext uri="{FF2B5EF4-FFF2-40B4-BE49-F238E27FC236}">
                        <a16:creationId xmlns:a16="http://schemas.microsoft.com/office/drawing/2014/main" id="{07411034-4679-4EF2-80A6-3CFA561A60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91435" y="2491646"/>
                    <a:ext cx="295489" cy="206311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TW" altLang="en-US"/>
                  </a:p>
                </p:txBody>
              </p:sp>
            </p:grpSp>
          </p:grp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310709E-458F-4BA4-B0DA-9DF66F78B6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27062" y="3599686"/>
                <a:ext cx="148764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kumimoji="1" lang="en-US" altLang="zh-TW" sz="10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RFID-RC522</a:t>
                </a:r>
                <a:endParaRPr kumimoji="1" lang="zh-TW" altLang="en-US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字方塊 37">
              <a:extLst>
                <a:ext uri="{FF2B5EF4-FFF2-40B4-BE49-F238E27FC236}">
                  <a16:creationId xmlns:a16="http://schemas.microsoft.com/office/drawing/2014/main" id="{0B753F87-1D81-43C5-A8C6-7A6B6B78C9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2552" y="5051406"/>
              <a:ext cx="148764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kumimoji="1" lang="en-US" altLang="zh-TW" sz="1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ESP-8266</a:t>
              </a:r>
              <a:endParaRPr kumimoji="1" lang="zh-TW" altLang="en-US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文字方塊 37">
            <a:extLst>
              <a:ext uri="{FF2B5EF4-FFF2-40B4-BE49-F238E27FC236}">
                <a16:creationId xmlns:a16="http://schemas.microsoft.com/office/drawing/2014/main" id="{A8D64AA0-DE08-437C-B866-79C9F843D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649" y="3112399"/>
            <a:ext cx="1487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kumimoji="1"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router</a:t>
            </a:r>
            <a:endParaRPr kumimoji="1" lang="zh-TW" altLang="en-US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8" name="文字方塊 37">
            <a:extLst>
              <a:ext uri="{FF2B5EF4-FFF2-40B4-BE49-F238E27FC236}">
                <a16:creationId xmlns:a16="http://schemas.microsoft.com/office/drawing/2014/main" id="{F18A3C1D-671C-4F27-8344-A05BEFF27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965" y="4035570"/>
            <a:ext cx="1487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TW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封包傳輸</a:t>
            </a:r>
            <a:endParaRPr lang="en-US" altLang="zh-TW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字方塊 37">
            <a:extLst>
              <a:ext uri="{FF2B5EF4-FFF2-40B4-BE49-F238E27FC236}">
                <a16:creationId xmlns:a16="http://schemas.microsoft.com/office/drawing/2014/main" id="{1972F672-9399-4FD7-9174-A91CD5E34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8470" y="4033809"/>
            <a:ext cx="1487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TW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封包傳輸</a:t>
            </a:r>
            <a:endParaRPr lang="en-US" altLang="zh-TW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98340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60" grpId="0"/>
          <p:bldP spid="61" grpId="0"/>
          <p:bldP spid="6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60" grpId="0"/>
          <p:bldP spid="61" grpId="0"/>
          <p:bldP spid="6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Research Process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568385" y="432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研究流程</a:t>
            </a:r>
            <a:endParaRPr lang="zh-CN" altLang="en-US" sz="2800" b="1" dirty="0">
              <a:solidFill>
                <a:srgbClr val="414141"/>
              </a:solidFill>
              <a:ea typeface="方正黑体简体" panose="02010601030101010101" pitchFamily="2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801A7B6-39A4-43CA-975C-B5904B2F3DAC}"/>
              </a:ext>
            </a:extLst>
          </p:cNvPr>
          <p:cNvGrpSpPr/>
          <p:nvPr/>
        </p:nvGrpSpPr>
        <p:grpSpPr>
          <a:xfrm>
            <a:off x="1458934" y="1854423"/>
            <a:ext cx="9525744" cy="3898677"/>
            <a:chOff x="1808165" y="1680133"/>
            <a:chExt cx="7504625" cy="26904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4" name="圓角矩形 3">
              <a:extLst>
                <a:ext uri="{FF2B5EF4-FFF2-40B4-BE49-F238E27FC236}">
                  <a16:creationId xmlns:a16="http://schemas.microsoft.com/office/drawing/2014/main" id="{302F0D5F-7E92-40E9-9084-2E7A8370FFB0}"/>
                </a:ext>
              </a:extLst>
            </p:cNvPr>
            <p:cNvSpPr/>
            <p:nvPr/>
          </p:nvSpPr>
          <p:spPr>
            <a:xfrm>
              <a:off x="1823958" y="1689334"/>
              <a:ext cx="1440160" cy="108012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RFID</a:t>
              </a:r>
            </a:p>
            <a:p>
              <a:pPr algn="ctr">
                <a:lnSpc>
                  <a:spcPct val="130000"/>
                </a:lnSpc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讀寫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25" name="圓角矩形 5">
              <a:extLst>
                <a:ext uri="{FF2B5EF4-FFF2-40B4-BE49-F238E27FC236}">
                  <a16:creationId xmlns:a16="http://schemas.microsoft.com/office/drawing/2014/main" id="{8BFD4E3B-5B92-429E-909B-8B71AC0ADFD9}"/>
                </a:ext>
              </a:extLst>
            </p:cNvPr>
            <p:cNvSpPr/>
            <p:nvPr/>
          </p:nvSpPr>
          <p:spPr>
            <a:xfrm>
              <a:off x="3840182" y="1680133"/>
              <a:ext cx="1440160" cy="108012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ESP8266</a:t>
              </a:r>
            </a:p>
            <a:p>
              <a:pPr algn="ctr">
                <a:lnSpc>
                  <a:spcPct val="130000"/>
                </a:lnSpc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傳輸</a:t>
              </a:r>
            </a:p>
          </p:txBody>
        </p:sp>
        <p:sp>
          <p:nvSpPr>
            <p:cNvPr id="26" name="圓角矩形 7">
              <a:extLst>
                <a:ext uri="{FF2B5EF4-FFF2-40B4-BE49-F238E27FC236}">
                  <a16:creationId xmlns:a16="http://schemas.microsoft.com/office/drawing/2014/main" id="{8F27B58F-C1EC-48EB-94AC-FBD3818FB5FF}"/>
                </a:ext>
              </a:extLst>
            </p:cNvPr>
            <p:cNvSpPr/>
            <p:nvPr/>
          </p:nvSpPr>
          <p:spPr>
            <a:xfrm>
              <a:off x="5856406" y="1680133"/>
              <a:ext cx="1440160" cy="108012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編寫程式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測試是否能成功上傳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UID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27" name="圓角矩形 8">
              <a:extLst>
                <a:ext uri="{FF2B5EF4-FFF2-40B4-BE49-F238E27FC236}">
                  <a16:creationId xmlns:a16="http://schemas.microsoft.com/office/drawing/2014/main" id="{28E4DB6D-21D6-49C4-8566-0D629D5A5497}"/>
                </a:ext>
              </a:extLst>
            </p:cNvPr>
            <p:cNvSpPr/>
            <p:nvPr/>
          </p:nvSpPr>
          <p:spPr>
            <a:xfrm>
              <a:off x="7872630" y="1689334"/>
              <a:ext cx="1440160" cy="108012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使用</a:t>
              </a:r>
              <a:r>
                <a:rPr lang="en-US" altLang="zh-TW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xampp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架設伺服器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28" name="圓角矩形 9">
              <a:extLst>
                <a:ext uri="{FF2B5EF4-FFF2-40B4-BE49-F238E27FC236}">
                  <a16:creationId xmlns:a16="http://schemas.microsoft.com/office/drawing/2014/main" id="{5A4ED7EE-124A-4145-9FB4-E86B2787213E}"/>
                </a:ext>
              </a:extLst>
            </p:cNvPr>
            <p:cNvSpPr/>
            <p:nvPr/>
          </p:nvSpPr>
          <p:spPr>
            <a:xfrm>
              <a:off x="1808165" y="3264310"/>
              <a:ext cx="1440160" cy="108012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測試情況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修正問題</a:t>
              </a:r>
            </a:p>
          </p:txBody>
        </p:sp>
        <p:sp>
          <p:nvSpPr>
            <p:cNvPr id="29" name="圓角矩形 10">
              <a:extLst>
                <a:ext uri="{FF2B5EF4-FFF2-40B4-BE49-F238E27FC236}">
                  <a16:creationId xmlns:a16="http://schemas.microsoft.com/office/drawing/2014/main" id="{0940E8A4-1A8D-4035-AB71-641EDEDB76B3}"/>
                </a:ext>
              </a:extLst>
            </p:cNvPr>
            <p:cNvSpPr/>
            <p:nvPr/>
          </p:nvSpPr>
          <p:spPr>
            <a:xfrm>
              <a:off x="3824389" y="3264310"/>
              <a:ext cx="1440160" cy="108012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規劃網頁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設計功能</a:t>
              </a:r>
            </a:p>
          </p:txBody>
        </p:sp>
        <p:sp>
          <p:nvSpPr>
            <p:cNvPr id="30" name="圓角矩形 11">
              <a:extLst>
                <a:ext uri="{FF2B5EF4-FFF2-40B4-BE49-F238E27FC236}">
                  <a16:creationId xmlns:a16="http://schemas.microsoft.com/office/drawing/2014/main" id="{EF4E57FB-C58A-43C3-A6F0-D7A1CC8CBC04}"/>
                </a:ext>
              </a:extLst>
            </p:cNvPr>
            <p:cNvSpPr/>
            <p:nvPr/>
          </p:nvSpPr>
          <p:spPr>
            <a:xfrm>
              <a:off x="5840613" y="3264310"/>
              <a:ext cx="1440160" cy="108012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Bootstrap</a:t>
              </a:r>
            </a:p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網頁框架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31" name="圓角矩形 13">
              <a:extLst>
                <a:ext uri="{FF2B5EF4-FFF2-40B4-BE49-F238E27FC236}">
                  <a16:creationId xmlns:a16="http://schemas.microsoft.com/office/drawing/2014/main" id="{36AB2561-E189-4180-885B-08E89E44B9B1}"/>
                </a:ext>
              </a:extLst>
            </p:cNvPr>
            <p:cNvSpPr/>
            <p:nvPr/>
          </p:nvSpPr>
          <p:spPr>
            <a:xfrm>
              <a:off x="7856837" y="3290456"/>
              <a:ext cx="1440160" cy="108012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建立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MySQL</a:t>
              </a:r>
            </a:p>
            <a:p>
              <a:pPr algn="ctr">
                <a:lnSpc>
                  <a:spcPct val="13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資料庫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sp>
          <p:nvSpPr>
            <p:cNvPr id="32" name="向右箭號 16">
              <a:extLst>
                <a:ext uri="{FF2B5EF4-FFF2-40B4-BE49-F238E27FC236}">
                  <a16:creationId xmlns:a16="http://schemas.microsoft.com/office/drawing/2014/main" id="{0A50669F-B53D-441F-8E9F-B925F4C40170}"/>
                </a:ext>
              </a:extLst>
            </p:cNvPr>
            <p:cNvSpPr/>
            <p:nvPr/>
          </p:nvSpPr>
          <p:spPr>
            <a:xfrm>
              <a:off x="3264118" y="2085121"/>
              <a:ext cx="576064" cy="288546"/>
            </a:xfrm>
            <a:prstGeom prst="rightArrow">
              <a:avLst/>
            </a:pr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>
                <a:cs typeface="+mn-ea"/>
              </a:endParaRPr>
            </a:p>
          </p:txBody>
        </p:sp>
        <p:sp>
          <p:nvSpPr>
            <p:cNvPr id="33" name="向右箭號 18">
              <a:extLst>
                <a:ext uri="{FF2B5EF4-FFF2-40B4-BE49-F238E27FC236}">
                  <a16:creationId xmlns:a16="http://schemas.microsoft.com/office/drawing/2014/main" id="{B75EDE6A-9761-493A-BEFB-CFD17CFF5DF6}"/>
                </a:ext>
              </a:extLst>
            </p:cNvPr>
            <p:cNvSpPr/>
            <p:nvPr/>
          </p:nvSpPr>
          <p:spPr>
            <a:xfrm rot="10800000">
              <a:off x="3245204" y="3649694"/>
              <a:ext cx="576064" cy="288546"/>
            </a:xfrm>
            <a:prstGeom prst="rightArrow">
              <a:avLst/>
            </a:pr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>
                <a:cs typeface="+mn-ea"/>
              </a:endParaRPr>
            </a:p>
          </p:txBody>
        </p:sp>
        <p:sp>
          <p:nvSpPr>
            <p:cNvPr id="34" name="向右箭號 20">
              <a:extLst>
                <a:ext uri="{FF2B5EF4-FFF2-40B4-BE49-F238E27FC236}">
                  <a16:creationId xmlns:a16="http://schemas.microsoft.com/office/drawing/2014/main" id="{79872965-1F8E-40F3-879C-0B391E331547}"/>
                </a:ext>
              </a:extLst>
            </p:cNvPr>
            <p:cNvSpPr/>
            <p:nvPr/>
          </p:nvSpPr>
          <p:spPr>
            <a:xfrm>
              <a:off x="5280342" y="2111667"/>
              <a:ext cx="576064" cy="288546"/>
            </a:xfrm>
            <a:prstGeom prst="rightArrow">
              <a:avLst/>
            </a:pr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>
                <a:cs typeface="+mn-ea"/>
              </a:endParaRPr>
            </a:p>
          </p:txBody>
        </p:sp>
        <p:sp>
          <p:nvSpPr>
            <p:cNvPr id="35" name="向右箭號 21">
              <a:extLst>
                <a:ext uri="{FF2B5EF4-FFF2-40B4-BE49-F238E27FC236}">
                  <a16:creationId xmlns:a16="http://schemas.microsoft.com/office/drawing/2014/main" id="{28855477-A31B-4DA5-A1E1-FE7ADAE2A46D}"/>
                </a:ext>
              </a:extLst>
            </p:cNvPr>
            <p:cNvSpPr/>
            <p:nvPr/>
          </p:nvSpPr>
          <p:spPr>
            <a:xfrm rot="10800000">
              <a:off x="5264549" y="3651278"/>
              <a:ext cx="576064" cy="288546"/>
            </a:xfrm>
            <a:prstGeom prst="rightArrow">
              <a:avLst/>
            </a:pr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>
                <a:cs typeface="+mn-ea"/>
              </a:endParaRPr>
            </a:p>
          </p:txBody>
        </p:sp>
        <p:sp>
          <p:nvSpPr>
            <p:cNvPr id="36" name="向右箭號 22">
              <a:extLst>
                <a:ext uri="{FF2B5EF4-FFF2-40B4-BE49-F238E27FC236}">
                  <a16:creationId xmlns:a16="http://schemas.microsoft.com/office/drawing/2014/main" id="{7C331805-AA15-4985-8A84-EC2F041885BC}"/>
                </a:ext>
              </a:extLst>
            </p:cNvPr>
            <p:cNvSpPr/>
            <p:nvPr/>
          </p:nvSpPr>
          <p:spPr>
            <a:xfrm>
              <a:off x="7296566" y="2111667"/>
              <a:ext cx="576064" cy="288546"/>
            </a:xfrm>
            <a:prstGeom prst="rightArrow">
              <a:avLst/>
            </a:pr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>
                <a:cs typeface="+mn-ea"/>
              </a:endParaRPr>
            </a:p>
          </p:txBody>
        </p:sp>
        <p:sp>
          <p:nvSpPr>
            <p:cNvPr id="42" name="向右箭號 23">
              <a:extLst>
                <a:ext uri="{FF2B5EF4-FFF2-40B4-BE49-F238E27FC236}">
                  <a16:creationId xmlns:a16="http://schemas.microsoft.com/office/drawing/2014/main" id="{059C91AE-1CEE-4BDC-B398-0073BC6755B2}"/>
                </a:ext>
              </a:extLst>
            </p:cNvPr>
            <p:cNvSpPr/>
            <p:nvPr/>
          </p:nvSpPr>
          <p:spPr>
            <a:xfrm rot="10800000">
              <a:off x="7280773" y="3651278"/>
              <a:ext cx="576064" cy="288546"/>
            </a:xfrm>
            <a:prstGeom prst="rightArrow">
              <a:avLst/>
            </a:pr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>
                <a:cs typeface="+mn-ea"/>
              </a:endParaRPr>
            </a:p>
          </p:txBody>
        </p:sp>
        <p:sp>
          <p:nvSpPr>
            <p:cNvPr id="43" name="向右箭號 25">
              <a:extLst>
                <a:ext uri="{FF2B5EF4-FFF2-40B4-BE49-F238E27FC236}">
                  <a16:creationId xmlns:a16="http://schemas.microsoft.com/office/drawing/2014/main" id="{40728DCA-097A-4679-96E8-9441B92ADDA0}"/>
                </a:ext>
              </a:extLst>
            </p:cNvPr>
            <p:cNvSpPr/>
            <p:nvPr/>
          </p:nvSpPr>
          <p:spPr>
            <a:xfrm rot="5400000">
              <a:off x="8345282" y="2872611"/>
              <a:ext cx="494856" cy="288546"/>
            </a:xfrm>
            <a:prstGeom prst="rightArrow">
              <a:avLst/>
            </a:pr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>
                <a:cs typeface="+mn-ea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BDAC478-437F-47B7-B6AA-D0F33B086730}"/>
              </a:ext>
            </a:extLst>
          </p:cNvPr>
          <p:cNvGrpSpPr/>
          <p:nvPr/>
        </p:nvGrpSpPr>
        <p:grpSpPr>
          <a:xfrm>
            <a:off x="1207322" y="1079365"/>
            <a:ext cx="5224840" cy="2590934"/>
            <a:chOff x="1207322" y="1079365"/>
            <a:chExt cx="5224840" cy="259093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90EBC74-FFA1-4BC2-B33C-6AF556BC8E25}"/>
                </a:ext>
              </a:extLst>
            </p:cNvPr>
            <p:cNvSpPr/>
            <p:nvPr/>
          </p:nvSpPr>
          <p:spPr>
            <a:xfrm>
              <a:off x="1207322" y="1634834"/>
              <a:ext cx="5028378" cy="2035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B365923B-A955-4177-B718-1A5A0CBABF77}"/>
                </a:ext>
              </a:extLst>
            </p:cNvPr>
            <p:cNvSpPr txBox="1"/>
            <p:nvPr/>
          </p:nvSpPr>
          <p:spPr>
            <a:xfrm>
              <a:off x="4205016" y="1079365"/>
              <a:ext cx="2227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裝置部分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C50D2F55-A8AB-4D9A-BB38-74188AC35821}"/>
              </a:ext>
            </a:extLst>
          </p:cNvPr>
          <p:cNvGrpSpPr/>
          <p:nvPr/>
        </p:nvGrpSpPr>
        <p:grpSpPr>
          <a:xfrm>
            <a:off x="3739872" y="3441125"/>
            <a:ext cx="8008852" cy="2535015"/>
            <a:chOff x="3739872" y="3441125"/>
            <a:chExt cx="5367264" cy="253501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0A7EAD6-2BF4-4581-B470-EC83234E8D2D}"/>
                </a:ext>
              </a:extLst>
            </p:cNvPr>
            <p:cNvSpPr/>
            <p:nvPr/>
          </p:nvSpPr>
          <p:spPr>
            <a:xfrm>
              <a:off x="3739872" y="3940675"/>
              <a:ext cx="5051532" cy="2035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9AF1E192-1D90-474E-824B-240CDD9149B0}"/>
                </a:ext>
              </a:extLst>
            </p:cNvPr>
            <p:cNvSpPr txBox="1"/>
            <p:nvPr/>
          </p:nvSpPr>
          <p:spPr>
            <a:xfrm>
              <a:off x="6879990" y="3441125"/>
              <a:ext cx="2227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雲端部分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979911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/>
          <p:bldP spid="40" grpId="0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/>
          <p:bldP spid="40" grpId="0"/>
          <p:bldP spid="4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RFID Reading and Writing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568385" y="432980"/>
            <a:ext cx="159210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RFID</a:t>
            </a:r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讀寫</a:t>
            </a:r>
          </a:p>
        </p:txBody>
      </p:sp>
      <p:sp>
        <p:nvSpPr>
          <p:cNvPr id="42" name="文字方塊 37">
            <a:extLst>
              <a:ext uri="{FF2B5EF4-FFF2-40B4-BE49-F238E27FC236}">
                <a16:creationId xmlns:a16="http://schemas.microsoft.com/office/drawing/2014/main" id="{A8D64AA0-DE08-437C-B866-79C9F843D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2649" y="3112399"/>
            <a:ext cx="1487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kumimoji="1"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router</a:t>
            </a:r>
            <a:endParaRPr kumimoji="1" lang="zh-TW" altLang="en-US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48C17C1-5BFE-4596-81E3-2AF164FA8816}"/>
              </a:ext>
            </a:extLst>
          </p:cNvPr>
          <p:cNvGrpSpPr/>
          <p:nvPr/>
        </p:nvGrpSpPr>
        <p:grpSpPr>
          <a:xfrm>
            <a:off x="451927" y="1823838"/>
            <a:ext cx="11288146" cy="4211931"/>
            <a:chOff x="533246" y="1824666"/>
            <a:chExt cx="11288146" cy="4211931"/>
          </a:xfrm>
        </p:grpSpPr>
        <p:sp>
          <p:nvSpPr>
            <p:cNvPr id="90" name="Rounded Rectangle 40">
              <a:extLst>
                <a:ext uri="{FF2B5EF4-FFF2-40B4-BE49-F238E27FC236}">
                  <a16:creationId xmlns:a16="http://schemas.microsoft.com/office/drawing/2014/main" id="{1EEDC14C-064B-476E-BC14-04820F7A5123}"/>
                </a:ext>
              </a:extLst>
            </p:cNvPr>
            <p:cNvSpPr/>
            <p:nvPr/>
          </p:nvSpPr>
          <p:spPr>
            <a:xfrm>
              <a:off x="533246" y="1824666"/>
              <a:ext cx="11288146" cy="421193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TW" dirty="0"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52</a:t>
              </a:r>
              <a:endParaRPr lang="en-US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E0DAD10-62DA-4CD4-87E2-A4FD1A3A63E3}"/>
                </a:ext>
              </a:extLst>
            </p:cNvPr>
            <p:cNvSpPr txBox="1"/>
            <p:nvPr/>
          </p:nvSpPr>
          <p:spPr>
            <a:xfrm>
              <a:off x="847025" y="2183795"/>
              <a:ext cx="4953700" cy="32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RFID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種類繁多，本次使用的</a:t>
              </a:r>
              <a:r>
                <a:rPr lang="en-US" altLang="zh-TW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Rfid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卡為</a:t>
              </a:r>
              <a:r>
                <a:rPr lang="en-US" altLang="zh-TW" sz="20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Mifare</a:t>
              </a:r>
              <a:r>
                <a:rPr lang="en-US" altLang="zh-TW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Classic 1KB</a:t>
              </a:r>
              <a:r>
                <a:rPr lang="zh-TW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類型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，這種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RFID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卡內部有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1KB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EEPROM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記憶體，這個記憶體空間被劃分成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個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sector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，每個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sector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個區塊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sector0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block0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包含卡片的</a:t>
              </a:r>
              <a:r>
                <a:rPr lang="zh-TW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唯一識別碼</a:t>
              </a:r>
              <a:r>
                <a:rPr lang="en-US" altLang="zh-TW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UID</a:t>
              </a:r>
              <a: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br>
                <a:rPr lang="zh-TW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4CE950B6-9EED-4131-9B25-17737A4A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277" y="2095313"/>
              <a:ext cx="5328592" cy="3670636"/>
            </a:xfrm>
            <a:prstGeom prst="rect">
              <a:avLst/>
            </a:prstGeom>
          </p:spPr>
        </p:pic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730F70EF-EF6F-44C4-AEF7-CDFAB22A4A35}"/>
              </a:ext>
            </a:extLst>
          </p:cNvPr>
          <p:cNvSpPr/>
          <p:nvPr/>
        </p:nvSpPr>
        <p:spPr>
          <a:xfrm>
            <a:off x="7902723" y="5621294"/>
            <a:ext cx="710335" cy="14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36D189B-3F39-497A-989F-8D96CE9074B7}"/>
              </a:ext>
            </a:extLst>
          </p:cNvPr>
          <p:cNvSpPr/>
          <p:nvPr/>
        </p:nvSpPr>
        <p:spPr>
          <a:xfrm>
            <a:off x="7286625" y="2027325"/>
            <a:ext cx="4058350" cy="592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08696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6" dur="2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20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60" grpId="0"/>
          <p:bldP spid="61" grpId="0"/>
          <p:bldP spid="62" grpId="0"/>
          <p:bldP spid="91" grpId="0" animBg="1"/>
          <p:bldP spid="9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6" dur="2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20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60" grpId="0"/>
          <p:bldP spid="61" grpId="0"/>
          <p:bldP spid="62" grpId="0"/>
          <p:bldP spid="91" grpId="0" animBg="1"/>
          <p:bldP spid="92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ESP8266 Transmission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568385" y="432980"/>
            <a:ext cx="21656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ESP8266</a:t>
            </a:r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傳輸</a:t>
            </a:r>
          </a:p>
        </p:txBody>
      </p:sp>
      <p:sp>
        <p:nvSpPr>
          <p:cNvPr id="42" name="Rounded Rectangle 40">
            <a:extLst>
              <a:ext uri="{FF2B5EF4-FFF2-40B4-BE49-F238E27FC236}">
                <a16:creationId xmlns:a16="http://schemas.microsoft.com/office/drawing/2014/main" id="{B82E5E12-2550-4ACD-96F8-A72A33EB3649}"/>
              </a:ext>
            </a:extLst>
          </p:cNvPr>
          <p:cNvSpPr/>
          <p:nvPr/>
        </p:nvSpPr>
        <p:spPr>
          <a:xfrm>
            <a:off x="451927" y="1823838"/>
            <a:ext cx="11288146" cy="4211931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52</a:t>
            </a:r>
            <a:endParaRPr lang="en-US" dirty="0"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313AB64-4E58-48C5-83B8-42C75FE97CD4}"/>
              </a:ext>
            </a:extLst>
          </p:cNvPr>
          <p:cNvSpPr txBox="1"/>
          <p:nvPr/>
        </p:nvSpPr>
        <p:spPr>
          <a:xfrm>
            <a:off x="765706" y="2182967"/>
            <a:ext cx="709026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ESP8266 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是一款具有完整</a:t>
            </a:r>
            <a:r>
              <a:rPr lang="en-US" altLang="zh-TW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TW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協議棧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Wi-Fi IoT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控制晶片。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硬體規格如下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C486917-CA6C-497A-A662-B18EAC830BAD}"/>
              </a:ext>
            </a:extLst>
          </p:cNvPr>
          <p:cNvSpPr/>
          <p:nvPr/>
        </p:nvSpPr>
        <p:spPr>
          <a:xfrm>
            <a:off x="765706" y="3256561"/>
            <a:ext cx="6883791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選用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32-bit </a:t>
            </a:r>
            <a:r>
              <a:rPr lang="en-US" altLang="zh-TW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Xtensa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LX3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，處理速度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80MHz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ROM/RAM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方面提供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64K Boot ROM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64K Instruction /Data RAM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額外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擴充到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4MB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，可以儲存即時作業系統與應用程式。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en-US" altLang="zh-TW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802.11b/g/n 2.4G Radio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，可以設定為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Station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，支援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 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10-bit ADC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等週邊功能。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ED73FF-9115-45E6-8A7D-B9882564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87" y="2924888"/>
            <a:ext cx="3539613" cy="2244999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4C9315A4-15E0-40C1-8C81-18D4BA8BAD0A}"/>
              </a:ext>
            </a:extLst>
          </p:cNvPr>
          <p:cNvSpPr/>
          <p:nvPr/>
        </p:nvSpPr>
        <p:spPr>
          <a:xfrm>
            <a:off x="5934101" y="4387067"/>
            <a:ext cx="830493" cy="391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BA79F78-242C-41AF-82BA-3593C4848781}"/>
              </a:ext>
            </a:extLst>
          </p:cNvPr>
          <p:cNvSpPr/>
          <p:nvPr/>
        </p:nvSpPr>
        <p:spPr>
          <a:xfrm>
            <a:off x="4827972" y="4778477"/>
            <a:ext cx="402789" cy="391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35458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1" dur="2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6" dur="2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/>
          <p:bldP spid="40" grpId="0"/>
          <p:bldP spid="41" grpId="0"/>
          <p:bldP spid="46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1" dur="2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6" dur="2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/>
          <p:bldP spid="40" grpId="0"/>
          <p:bldP spid="41" grpId="0"/>
          <p:bldP spid="46" grpId="0" animBg="1"/>
          <p:bldP spid="47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7">
            <a:extLst>
              <a:ext uri="{FF2B5EF4-FFF2-40B4-BE49-F238E27FC236}">
                <a16:creationId xmlns:a16="http://schemas.microsoft.com/office/drawing/2014/main" id="{8D3DFAD3-9EA7-44A4-A79B-642536FC8D88}"/>
              </a:ext>
            </a:extLst>
          </p:cNvPr>
          <p:cNvSpPr txBox="1"/>
          <p:nvPr/>
        </p:nvSpPr>
        <p:spPr>
          <a:xfrm>
            <a:off x="6980223" y="5255527"/>
            <a:ext cx="1600200" cy="34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项目来源三</a:t>
            </a:r>
          </a:p>
        </p:txBody>
      </p:sp>
      <p:sp>
        <p:nvSpPr>
          <p:cNvPr id="43" name="椭圆 42"/>
          <p:cNvSpPr/>
          <p:nvPr/>
        </p:nvSpPr>
        <p:spPr>
          <a:xfrm>
            <a:off x="-1315330" y="-1315330"/>
            <a:ext cx="2630659" cy="263065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1D4C77"/>
            </a:solidFill>
          </a:ln>
          <a:effectLst>
            <a:outerShdw blurRad="381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442895" y="5869744"/>
            <a:ext cx="1498209" cy="1498209"/>
          </a:xfrm>
          <a:prstGeom prst="ellipse">
            <a:avLst/>
          </a:prstGeom>
          <a:solidFill>
            <a:schemeClr val="bg1"/>
          </a:solidFill>
          <a:ln w="190500">
            <a:solidFill>
              <a:srgbClr val="1D4C77"/>
            </a:solidFill>
          </a:ln>
          <a:effectLst>
            <a:outerShdw blurRad="381000" dist="101600" dir="75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3600" y="140555"/>
            <a:ext cx="93550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spc="300" dirty="0">
                <a:solidFill>
                  <a:srgbClr val="1D4C77"/>
                </a:solidFill>
                <a:latin typeface="Agency FB" panose="020B0503020202020204" pitchFamily="34" charset="0"/>
                <a:ea typeface="方正黑体简体" panose="02010601030101010101" pitchFamily="2" charset="-122"/>
              </a:rPr>
              <a:t>02</a:t>
            </a:r>
            <a:endParaRPr lang="zh-CN" altLang="en-US" sz="4400" b="1" spc="300" dirty="0">
              <a:solidFill>
                <a:srgbClr val="1D4C77"/>
              </a:solidFill>
              <a:latin typeface="Agency FB" panose="020B0503020202020204" pitchFamily="34" charset="0"/>
              <a:ea typeface="方正黑体简体" panose="02010601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96521" y="881860"/>
            <a:ext cx="597732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方正黑体简体" panose="02010601030101010101" pitchFamily="2" charset="-122"/>
              </a:rPr>
              <a:t>Programming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568385" y="432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燒錄</a:t>
            </a:r>
            <a:r>
              <a:rPr lang="zh-CN" altLang="en-US" sz="2800" b="1" dirty="0">
                <a:solidFill>
                  <a:srgbClr val="414141"/>
                </a:solidFill>
                <a:ea typeface="方正黑体简体" panose="02010601030101010101" pitchFamily="2" charset="-122"/>
              </a:rPr>
              <a:t>程式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9D8F349-3261-4AF6-A98C-7CE1F37C019C}"/>
              </a:ext>
            </a:extLst>
          </p:cNvPr>
          <p:cNvGrpSpPr/>
          <p:nvPr/>
        </p:nvGrpSpPr>
        <p:grpSpPr>
          <a:xfrm>
            <a:off x="6904210" y="1430568"/>
            <a:ext cx="4393166" cy="2319845"/>
            <a:chOff x="6518788" y="1504335"/>
            <a:chExt cx="4572000" cy="2319845"/>
          </a:xfrm>
        </p:grpSpPr>
        <p:grpSp>
          <p:nvGrpSpPr>
            <p:cNvPr id="2" name="组合 1"/>
            <p:cNvGrpSpPr/>
            <p:nvPr/>
          </p:nvGrpSpPr>
          <p:grpSpPr>
            <a:xfrm>
              <a:off x="6518788" y="1504335"/>
              <a:ext cx="4572000" cy="2319845"/>
              <a:chOff x="1019908" y="3221741"/>
              <a:chExt cx="2123293" cy="21331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1019908" y="3221741"/>
                <a:ext cx="2123293" cy="2133145"/>
                <a:chOff x="1019908" y="2923795"/>
                <a:chExt cx="2123293" cy="2133145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1019908" y="2923795"/>
                  <a:ext cx="1910861" cy="1870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1517268" y="4533118"/>
                  <a:ext cx="1625933" cy="523822"/>
                </a:xfrm>
                <a:prstGeom prst="rect">
                  <a:avLst/>
                </a:prstGeom>
                <a:solidFill>
                  <a:srgbClr val="1D4C77"/>
                </a:solidFill>
                <a:ln>
                  <a:noFill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TextBox 7">
                <a:extLst>
                  <a:ext uri="{FF2B5EF4-FFF2-40B4-BE49-F238E27FC236}">
                    <a16:creationId xmlns:a16="http://schemas.microsoft.com/office/drawing/2014/main" id="{D560C46C-2D35-4D3B-AC62-10B674442350}"/>
                  </a:ext>
                </a:extLst>
              </p:cNvPr>
              <p:cNvSpPr txBox="1"/>
              <p:nvPr/>
            </p:nvSpPr>
            <p:spPr>
              <a:xfrm>
                <a:off x="1517268" y="4898692"/>
                <a:ext cx="1605795" cy="316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Arduino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Open Sans"/>
                    <a:ea typeface="方正黑体简体" panose="02010601030101010101" pitchFamily="2" charset="-122"/>
                    <a:cs typeface="+mn-ea"/>
                    <a:sym typeface="+mn-lt"/>
                  </a:rPr>
                  <a:t>s</a:t>
                </a:r>
                <a:r>
                  <a:rPr lang="en-US" altLang="zh-TW" sz="1400" b="0" i="0" dirty="0">
                    <a:solidFill>
                      <a:schemeClr val="bg1"/>
                    </a:solidFill>
                    <a:effectLst/>
                    <a:latin typeface="Open Sans"/>
                  </a:rPr>
                  <a:t>erial</a:t>
                </a:r>
                <a:r>
                  <a:rPr lang="en-US" altLang="zh-TW" sz="1400" b="0" i="0" dirty="0">
                    <a:solidFill>
                      <a:schemeClr val="bg1"/>
                    </a:solidFill>
                    <a:effectLst/>
                    <a:latin typeface="Open Sans"/>
                    <a:ea typeface="方正黑体简体" panose="02010601030101010101" pitchFamily="2" charset="-122"/>
                    <a:cs typeface="+mn-ea"/>
                    <a:sym typeface="+mn-lt"/>
                  </a:rPr>
                  <a:t> monitor</a:t>
                </a:r>
                <a:endParaRPr lang="en-US" altLang="zh-TW" sz="1400" b="0" i="0" dirty="0">
                  <a:solidFill>
                    <a:schemeClr val="bg1"/>
                  </a:solidFill>
                  <a:effectLst/>
                  <a:latin typeface="Open Sans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2B5AEE0-D7CD-4D0A-99A1-942A27D36C2F}"/>
                  </a:ext>
                </a:extLst>
              </p:cNvPr>
              <p:cNvSpPr txBox="1"/>
              <p:nvPr/>
            </p:nvSpPr>
            <p:spPr>
              <a:xfrm>
                <a:off x="1204538" y="3391019"/>
                <a:ext cx="1613369" cy="250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endParaRPr lang="zh-CN" altLang="en-US" sz="10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A681292-82F0-49AB-8C81-7FD23D393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71"/>
            <a:stretch/>
          </p:blipFill>
          <p:spPr>
            <a:xfrm>
              <a:off x="6687418" y="1698210"/>
              <a:ext cx="3702928" cy="139610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7E10B3F-AFC8-437D-99C2-51110F3FD92E}"/>
              </a:ext>
            </a:extLst>
          </p:cNvPr>
          <p:cNvGrpSpPr/>
          <p:nvPr/>
        </p:nvGrpSpPr>
        <p:grpSpPr>
          <a:xfrm>
            <a:off x="6904210" y="4021551"/>
            <a:ext cx="4393166" cy="2319845"/>
            <a:chOff x="7049729" y="3940276"/>
            <a:chExt cx="4393166" cy="2319845"/>
          </a:xfrm>
        </p:grpSpPr>
        <p:grpSp>
          <p:nvGrpSpPr>
            <p:cNvPr id="47" name="组合 1">
              <a:extLst>
                <a:ext uri="{FF2B5EF4-FFF2-40B4-BE49-F238E27FC236}">
                  <a16:creationId xmlns:a16="http://schemas.microsoft.com/office/drawing/2014/main" id="{09D067ED-838F-49A3-9222-AC4709AFB560}"/>
                </a:ext>
              </a:extLst>
            </p:cNvPr>
            <p:cNvGrpSpPr/>
            <p:nvPr/>
          </p:nvGrpSpPr>
          <p:grpSpPr>
            <a:xfrm>
              <a:off x="7049729" y="3940276"/>
              <a:ext cx="4393166" cy="2319845"/>
              <a:chOff x="1019908" y="3221741"/>
              <a:chExt cx="2123293" cy="2133145"/>
            </a:xfrm>
          </p:grpSpPr>
          <p:grpSp>
            <p:nvGrpSpPr>
              <p:cNvPr id="53" name="组合 5">
                <a:extLst>
                  <a:ext uri="{FF2B5EF4-FFF2-40B4-BE49-F238E27FC236}">
                    <a16:creationId xmlns:a16="http://schemas.microsoft.com/office/drawing/2014/main" id="{1F357C8B-DD11-40F8-AF78-22E8E43FE831}"/>
                  </a:ext>
                </a:extLst>
              </p:cNvPr>
              <p:cNvGrpSpPr/>
              <p:nvPr/>
            </p:nvGrpSpPr>
            <p:grpSpPr>
              <a:xfrm>
                <a:off x="1019908" y="3221741"/>
                <a:ext cx="2123293" cy="2133145"/>
                <a:chOff x="1019908" y="2923795"/>
                <a:chExt cx="2123293" cy="2133145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A8323306-E20C-489F-A11E-08F13275E4EF}"/>
                    </a:ext>
                  </a:extLst>
                </p:cNvPr>
                <p:cNvSpPr/>
                <p:nvPr/>
              </p:nvSpPr>
              <p:spPr>
                <a:xfrm>
                  <a:off x="1019908" y="2923795"/>
                  <a:ext cx="1910861" cy="1870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69DFF96-E534-4EF8-947A-887E7CF4B826}"/>
                    </a:ext>
                  </a:extLst>
                </p:cNvPr>
                <p:cNvSpPr/>
                <p:nvPr/>
              </p:nvSpPr>
              <p:spPr>
                <a:xfrm>
                  <a:off x="1517268" y="4533118"/>
                  <a:ext cx="1625933" cy="5238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4" name="TextBox 7">
                <a:extLst>
                  <a:ext uri="{FF2B5EF4-FFF2-40B4-BE49-F238E27FC236}">
                    <a16:creationId xmlns:a16="http://schemas.microsoft.com/office/drawing/2014/main" id="{739D343D-728E-4377-A020-208A17D15BCF}"/>
                  </a:ext>
                </a:extLst>
              </p:cNvPr>
              <p:cNvSpPr txBox="1"/>
              <p:nvPr/>
            </p:nvSpPr>
            <p:spPr>
              <a:xfrm>
                <a:off x="1517268" y="4898692"/>
                <a:ext cx="1605795" cy="316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Opening php on Chrome </a:t>
                </a:r>
                <a:endParaRPr lang="en-US" altLang="zh-TW" sz="1400" b="0" i="0" dirty="0">
                  <a:solidFill>
                    <a:schemeClr val="bg1"/>
                  </a:solidFill>
                  <a:effectLst/>
                  <a:latin typeface="Open Sans"/>
                </a:endParaRPr>
              </a:p>
            </p:txBody>
          </p:sp>
          <p:sp>
            <p:nvSpPr>
              <p:cNvPr id="55" name="文本框 39">
                <a:extLst>
                  <a:ext uri="{FF2B5EF4-FFF2-40B4-BE49-F238E27FC236}">
                    <a16:creationId xmlns:a16="http://schemas.microsoft.com/office/drawing/2014/main" id="{AC2FAE3B-A391-43DA-9167-813AB5D9DEC1}"/>
                  </a:ext>
                </a:extLst>
              </p:cNvPr>
              <p:cNvSpPr txBox="1"/>
              <p:nvPr/>
            </p:nvSpPr>
            <p:spPr>
              <a:xfrm>
                <a:off x="1204538" y="3391019"/>
                <a:ext cx="1613369" cy="250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endParaRPr lang="zh-CN" altLang="en-US" sz="10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9A690DE1-E8B1-4290-9FBE-93497DBA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763" y="4277710"/>
              <a:ext cx="3629568" cy="12082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305CA7F4-0F7D-47C0-A207-4630FC73C494}"/>
              </a:ext>
            </a:extLst>
          </p:cNvPr>
          <p:cNvGrpSpPr/>
          <p:nvPr/>
        </p:nvGrpSpPr>
        <p:grpSpPr>
          <a:xfrm>
            <a:off x="1431351" y="1223206"/>
            <a:ext cx="4929380" cy="5449265"/>
            <a:chOff x="331620" y="264277"/>
            <a:chExt cx="5631426" cy="5138944"/>
          </a:xfrm>
        </p:grpSpPr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C362546-28BF-44F3-A388-2DE1E9D76F0A}"/>
                </a:ext>
              </a:extLst>
            </p:cNvPr>
            <p:cNvSpPr/>
            <p:nvPr/>
          </p:nvSpPr>
          <p:spPr>
            <a:xfrm>
              <a:off x="1532631" y="268010"/>
              <a:ext cx="541383" cy="26363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</a:t>
              </a:r>
              <a:endParaRPr lang="en-US" altLang="zh-TW" sz="1013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A66CCE1-2A35-4FB1-9F31-CF16930EC190}"/>
                </a:ext>
              </a:extLst>
            </p:cNvPr>
            <p:cNvSpPr/>
            <p:nvPr/>
          </p:nvSpPr>
          <p:spPr>
            <a:xfrm>
              <a:off x="778042" y="787202"/>
              <a:ext cx="2050564" cy="2636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偵測卡片</a:t>
              </a:r>
            </a:p>
          </p:txBody>
        </p:sp>
        <p:sp>
          <p:nvSpPr>
            <p:cNvPr id="62" name="菱形 61">
              <a:extLst>
                <a:ext uri="{FF2B5EF4-FFF2-40B4-BE49-F238E27FC236}">
                  <a16:creationId xmlns:a16="http://schemas.microsoft.com/office/drawing/2014/main" id="{D63E15B0-B9B2-49ED-8A62-79E0BE6F5981}"/>
                </a:ext>
              </a:extLst>
            </p:cNvPr>
            <p:cNvSpPr/>
            <p:nvPr/>
          </p:nvSpPr>
          <p:spPr>
            <a:xfrm>
              <a:off x="778040" y="1302042"/>
              <a:ext cx="2050564" cy="554637"/>
            </a:xfrm>
            <a:prstGeom prst="diamond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是否有新卡片</a:t>
              </a: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8DA2C930-0C8E-4E7E-AF6A-E6687A607E9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331622" y="919022"/>
              <a:ext cx="4464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1D25E243-2A32-43ED-95B3-B1B1C7A6608C}"/>
                </a:ext>
              </a:extLst>
            </p:cNvPr>
            <p:cNvCxnSpPr>
              <a:cxnSpLocks/>
            </p:cNvCxnSpPr>
            <p:nvPr/>
          </p:nvCxnSpPr>
          <p:spPr>
            <a:xfrm>
              <a:off x="331622" y="909074"/>
              <a:ext cx="0" cy="67463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86EAB1CC-0E42-4760-BC4C-875DC3842C3B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>
              <a:off x="331620" y="1579361"/>
              <a:ext cx="4464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E70364F2-675E-467F-8686-C1E2534C37B2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1803321" y="1042756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B9DC95FC-21F0-4830-9502-C14DA99D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803322" y="527916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D3CC6F3D-2CCD-4004-BAB4-88CE01D206F2}"/>
                </a:ext>
              </a:extLst>
            </p:cNvPr>
            <p:cNvCxnSpPr>
              <a:cxnSpLocks/>
            </p:cNvCxnSpPr>
            <p:nvPr/>
          </p:nvCxnSpPr>
          <p:spPr>
            <a:xfrm>
              <a:off x="1820661" y="1856679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A017B39-1C16-4E10-8F22-EC508C3BDF76}"/>
                </a:ext>
              </a:extLst>
            </p:cNvPr>
            <p:cNvSpPr/>
            <p:nvPr/>
          </p:nvSpPr>
          <p:spPr>
            <a:xfrm>
              <a:off x="778039" y="2121560"/>
              <a:ext cx="2050564" cy="2636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讀取卡片的</a:t>
              </a:r>
              <a:r>
                <a:rPr lang="en-US" altLang="zh-TW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UID</a:t>
              </a:r>
              <a:endParaRPr lang="zh-TW" altLang="en-US" sz="1013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3094345C-FA99-40CA-BAF6-548043B6617F}"/>
                </a:ext>
              </a:extLst>
            </p:cNvPr>
            <p:cNvCxnSpPr>
              <a:cxnSpLocks/>
            </p:cNvCxnSpPr>
            <p:nvPr/>
          </p:nvCxnSpPr>
          <p:spPr>
            <a:xfrm>
              <a:off x="1820661" y="2398877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E62A9FC-29F1-4E70-8064-7C4D238CE5E9}"/>
                </a:ext>
              </a:extLst>
            </p:cNvPr>
            <p:cNvSpPr/>
            <p:nvPr/>
          </p:nvSpPr>
          <p:spPr>
            <a:xfrm>
              <a:off x="778039" y="2663758"/>
              <a:ext cx="2050564" cy="2636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結束卡片操作</a:t>
              </a: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E1EF044B-1F58-4B09-AB0E-F30D93435CDE}"/>
                </a:ext>
              </a:extLst>
            </p:cNvPr>
            <p:cNvSpPr txBox="1"/>
            <p:nvPr/>
          </p:nvSpPr>
          <p:spPr>
            <a:xfrm>
              <a:off x="1943668" y="1845597"/>
              <a:ext cx="430108" cy="29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13" b="1" dirty="0"/>
                <a:t>Yes</a:t>
              </a:r>
              <a:endParaRPr lang="zh-TW" altLang="en-US" sz="1013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0EFA140F-EAC0-47B8-9365-56EB4E9A841D}"/>
                </a:ext>
              </a:extLst>
            </p:cNvPr>
            <p:cNvSpPr txBox="1"/>
            <p:nvPr/>
          </p:nvSpPr>
          <p:spPr>
            <a:xfrm>
              <a:off x="391435" y="1271123"/>
              <a:ext cx="396477" cy="29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13" b="1" dirty="0"/>
                <a:t>No</a:t>
              </a:r>
              <a:endParaRPr lang="zh-TW" altLang="en-US" sz="1013" b="1" dirty="0"/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701ED677-769E-40BE-A033-BB5A502EACB6}"/>
                </a:ext>
              </a:extLst>
            </p:cNvPr>
            <p:cNvSpPr/>
            <p:nvPr/>
          </p:nvSpPr>
          <p:spPr>
            <a:xfrm>
              <a:off x="1552588" y="3205956"/>
              <a:ext cx="541383" cy="26363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結束</a:t>
              </a:r>
              <a:endParaRPr lang="en-US" altLang="zh-TW" sz="1013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360711F8-13DA-47D1-9A29-6327F67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1820661" y="2927397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046778E3-4D82-482A-BA42-F4557C299E05}"/>
                </a:ext>
              </a:extLst>
            </p:cNvPr>
            <p:cNvSpPr/>
            <p:nvPr/>
          </p:nvSpPr>
          <p:spPr>
            <a:xfrm>
              <a:off x="4649732" y="264277"/>
              <a:ext cx="541383" cy="26363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</a:t>
              </a:r>
              <a:endParaRPr lang="en-US" altLang="zh-TW" sz="1013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D77AEBF-7031-46B3-92EC-74D451BF34C7}"/>
                </a:ext>
              </a:extLst>
            </p:cNvPr>
            <p:cNvSpPr/>
            <p:nvPr/>
          </p:nvSpPr>
          <p:spPr>
            <a:xfrm>
              <a:off x="3895145" y="804144"/>
              <a:ext cx="2050564" cy="2636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嘗試連結</a:t>
              </a:r>
              <a:r>
                <a:rPr lang="en-US" altLang="zh-TW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router</a:t>
              </a:r>
            </a:p>
          </p:txBody>
        </p:sp>
        <p:sp>
          <p:nvSpPr>
            <p:cNvPr id="78" name="菱形 77">
              <a:extLst>
                <a:ext uri="{FF2B5EF4-FFF2-40B4-BE49-F238E27FC236}">
                  <a16:creationId xmlns:a16="http://schemas.microsoft.com/office/drawing/2014/main" id="{FFF76BAB-9F8C-468C-A606-FA51F02267AD}"/>
                </a:ext>
              </a:extLst>
            </p:cNvPr>
            <p:cNvSpPr/>
            <p:nvPr/>
          </p:nvSpPr>
          <p:spPr>
            <a:xfrm>
              <a:off x="3895143" y="1318984"/>
              <a:ext cx="2050564" cy="554637"/>
            </a:xfrm>
            <a:prstGeom prst="diamond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是否成功連接</a:t>
              </a:r>
            </a:p>
          </p:txBody>
        </p: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5EBC81A7-D27B-4310-8D71-1800AF847295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3448725" y="935964"/>
              <a:ext cx="4464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32ACEE60-B75D-44DD-9A82-06E73A522F0A}"/>
                </a:ext>
              </a:extLst>
            </p:cNvPr>
            <p:cNvCxnSpPr>
              <a:cxnSpLocks/>
            </p:cNvCxnSpPr>
            <p:nvPr/>
          </p:nvCxnSpPr>
          <p:spPr>
            <a:xfrm>
              <a:off x="3448725" y="926016"/>
              <a:ext cx="0" cy="67463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07B807AA-C581-48C1-B3D1-70E92C5FB68A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>
              <a:off x="3448723" y="1596303"/>
              <a:ext cx="4464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2371716B-8D68-45F6-A130-95C6CF760CBF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4920424" y="1059698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777D58EE-C5A0-408A-988A-6AC9FB4350F3}"/>
                </a:ext>
              </a:extLst>
            </p:cNvPr>
            <p:cNvCxnSpPr>
              <a:cxnSpLocks/>
            </p:cNvCxnSpPr>
            <p:nvPr/>
          </p:nvCxnSpPr>
          <p:spPr>
            <a:xfrm>
              <a:off x="4920425" y="544858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0A2CF92D-C74D-43B6-9311-C00A9FB71227}"/>
                </a:ext>
              </a:extLst>
            </p:cNvPr>
            <p:cNvCxnSpPr>
              <a:cxnSpLocks/>
            </p:cNvCxnSpPr>
            <p:nvPr/>
          </p:nvCxnSpPr>
          <p:spPr>
            <a:xfrm>
              <a:off x="4937764" y="1873621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12AC797B-EF1E-4402-9E73-2D92EBE99117}"/>
                </a:ext>
              </a:extLst>
            </p:cNvPr>
            <p:cNvSpPr/>
            <p:nvPr/>
          </p:nvSpPr>
          <p:spPr>
            <a:xfrm>
              <a:off x="3895141" y="2142544"/>
              <a:ext cx="2050564" cy="2636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顯示</a:t>
              </a:r>
              <a:r>
                <a:rPr lang="en-US" altLang="zh-TW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IP</a:t>
              </a:r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及連接成功</a:t>
              </a:r>
            </a:p>
          </p:txBody>
        </p: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62F955DC-9CE9-4F69-B868-097724D30C06}"/>
                </a:ext>
              </a:extLst>
            </p:cNvPr>
            <p:cNvCxnSpPr>
              <a:cxnSpLocks/>
            </p:cNvCxnSpPr>
            <p:nvPr/>
          </p:nvCxnSpPr>
          <p:spPr>
            <a:xfrm>
              <a:off x="4937764" y="2415819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BC1DA69-8F72-440E-B772-266491B9776E}"/>
                </a:ext>
              </a:extLst>
            </p:cNvPr>
            <p:cNvSpPr/>
            <p:nvPr/>
          </p:nvSpPr>
          <p:spPr>
            <a:xfrm>
              <a:off x="3912482" y="4044692"/>
              <a:ext cx="2050564" cy="2636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指定</a:t>
              </a:r>
              <a:r>
                <a:rPr lang="en-US" altLang="zh-TW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IP</a:t>
              </a:r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傳輸</a:t>
              </a: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CBF37782-B9D7-47CC-A8B9-3435FC5CEEE8}"/>
                </a:ext>
              </a:extLst>
            </p:cNvPr>
            <p:cNvSpPr txBox="1"/>
            <p:nvPr/>
          </p:nvSpPr>
          <p:spPr>
            <a:xfrm>
              <a:off x="5060771" y="1862539"/>
              <a:ext cx="430108" cy="29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13" b="1" dirty="0"/>
                <a:t>Yes</a:t>
              </a:r>
              <a:endParaRPr lang="zh-TW" altLang="en-US" sz="1013" b="1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275D7FF-34F3-4489-A7FD-F0C916006D27}"/>
                </a:ext>
              </a:extLst>
            </p:cNvPr>
            <p:cNvSpPr txBox="1"/>
            <p:nvPr/>
          </p:nvSpPr>
          <p:spPr>
            <a:xfrm>
              <a:off x="3508538" y="1288065"/>
              <a:ext cx="396477" cy="29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13" b="1" dirty="0"/>
                <a:t>No</a:t>
              </a:r>
              <a:endParaRPr lang="zh-TW" altLang="en-US" sz="1013" b="1" dirty="0"/>
            </a:p>
          </p:txBody>
        </p: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28E6DC3D-3CD5-4D37-A683-8D9D4913128A}"/>
                </a:ext>
              </a:extLst>
            </p:cNvPr>
            <p:cNvCxnSpPr>
              <a:cxnSpLocks/>
            </p:cNvCxnSpPr>
            <p:nvPr/>
          </p:nvCxnSpPr>
          <p:spPr>
            <a:xfrm>
              <a:off x="4937764" y="3255059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菱形 90">
              <a:extLst>
                <a:ext uri="{FF2B5EF4-FFF2-40B4-BE49-F238E27FC236}">
                  <a16:creationId xmlns:a16="http://schemas.microsoft.com/office/drawing/2014/main" id="{BDC9E543-8575-474F-96E0-9E3317F04D0C}"/>
                </a:ext>
              </a:extLst>
            </p:cNvPr>
            <p:cNvSpPr/>
            <p:nvPr/>
          </p:nvSpPr>
          <p:spPr>
            <a:xfrm>
              <a:off x="3905015" y="2687764"/>
              <a:ext cx="2050564" cy="554637"/>
            </a:xfrm>
            <a:prstGeom prst="diamond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是否有</a:t>
              </a:r>
              <a:r>
                <a:rPr lang="en-US" altLang="zh-TW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UID</a:t>
              </a:r>
            </a:p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成功讀取</a:t>
              </a:r>
            </a:p>
          </p:txBody>
        </p: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0559CACA-0F0C-4D17-9664-2E11C5C4C2AE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2298597"/>
              <a:ext cx="4464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93802A40-C02A-4DAC-9006-7AE0B16BFCA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2288649"/>
              <a:ext cx="0" cy="67463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E3826977-76F3-470F-A513-0EE8F9810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8998" y="2958936"/>
              <a:ext cx="4464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C23A93B1-6A27-40A7-AEA3-13537211C5EF}"/>
                </a:ext>
              </a:extLst>
            </p:cNvPr>
            <p:cNvSpPr txBox="1"/>
            <p:nvPr/>
          </p:nvSpPr>
          <p:spPr>
            <a:xfrm>
              <a:off x="3488813" y="2650698"/>
              <a:ext cx="396477" cy="29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13" b="1" dirty="0"/>
                <a:t>No</a:t>
              </a:r>
              <a:endParaRPr lang="zh-TW" altLang="en-US" sz="1013" b="1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1BAB9F8-48A1-4F2B-A1D1-458AC1B1E0E0}"/>
                </a:ext>
              </a:extLst>
            </p:cNvPr>
            <p:cNvSpPr/>
            <p:nvPr/>
          </p:nvSpPr>
          <p:spPr>
            <a:xfrm>
              <a:off x="3912482" y="3499414"/>
              <a:ext cx="2050564" cy="2636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開啟</a:t>
              </a:r>
              <a:r>
                <a:rPr lang="en-US" altLang="zh-TW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</a:t>
              </a:r>
            </a:p>
          </p:txBody>
        </p: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D8FE4909-E8E6-4835-AB4F-936ED83B940B}"/>
                </a:ext>
              </a:extLst>
            </p:cNvPr>
            <p:cNvCxnSpPr>
              <a:cxnSpLocks/>
            </p:cNvCxnSpPr>
            <p:nvPr/>
          </p:nvCxnSpPr>
          <p:spPr>
            <a:xfrm>
              <a:off x="4937764" y="3766877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457879E-E429-4443-9CB3-8BB6A965E6E4}"/>
                </a:ext>
              </a:extLst>
            </p:cNvPr>
            <p:cNvSpPr/>
            <p:nvPr/>
          </p:nvSpPr>
          <p:spPr>
            <a:xfrm>
              <a:off x="3905015" y="4598743"/>
              <a:ext cx="2050564" cy="2636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關閉</a:t>
              </a:r>
              <a:r>
                <a:rPr lang="en-US" altLang="zh-TW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</a:t>
              </a:r>
            </a:p>
          </p:txBody>
        </p:sp>
        <p:cxnSp>
          <p:nvCxnSpPr>
            <p:cNvPr id="99" name="直線單箭頭接點 98">
              <a:extLst>
                <a:ext uri="{FF2B5EF4-FFF2-40B4-BE49-F238E27FC236}">
                  <a16:creationId xmlns:a16="http://schemas.microsoft.com/office/drawing/2014/main" id="{4775A794-1C4B-4DA6-A241-CAADADEE51F0}"/>
                </a:ext>
              </a:extLst>
            </p:cNvPr>
            <p:cNvCxnSpPr>
              <a:cxnSpLocks/>
            </p:cNvCxnSpPr>
            <p:nvPr/>
          </p:nvCxnSpPr>
          <p:spPr>
            <a:xfrm>
              <a:off x="4937764" y="4317065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5E30E0F9-93AA-49CD-9CFA-2EDEBDDF3B1D}"/>
                </a:ext>
              </a:extLst>
            </p:cNvPr>
            <p:cNvSpPr/>
            <p:nvPr/>
          </p:nvSpPr>
          <p:spPr>
            <a:xfrm>
              <a:off x="4667072" y="5139582"/>
              <a:ext cx="541383" cy="26363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13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結束</a:t>
              </a:r>
              <a:endParaRPr lang="en-US" altLang="zh-TW" sz="1013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1D750DBF-3443-4761-A36C-042B8E28121E}"/>
                </a:ext>
              </a:extLst>
            </p:cNvPr>
            <p:cNvCxnSpPr>
              <a:cxnSpLocks/>
            </p:cNvCxnSpPr>
            <p:nvPr/>
          </p:nvCxnSpPr>
          <p:spPr>
            <a:xfrm>
              <a:off x="4935145" y="4861023"/>
              <a:ext cx="1" cy="25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31E78-D200-4034-9E80-EBC05FA72A26}"/>
              </a:ext>
            </a:extLst>
          </p:cNvPr>
          <p:cNvCxnSpPr>
            <a:cxnSpLocks/>
          </p:cNvCxnSpPr>
          <p:nvPr/>
        </p:nvCxnSpPr>
        <p:spPr>
          <a:xfrm>
            <a:off x="3366693" y="3335634"/>
            <a:ext cx="1525641" cy="655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FE41470-9237-477A-97A3-6E25414F7AFA}"/>
              </a:ext>
            </a:extLst>
          </p:cNvPr>
          <p:cNvCxnSpPr>
            <a:cxnSpLocks/>
          </p:cNvCxnSpPr>
          <p:nvPr/>
        </p:nvCxnSpPr>
        <p:spPr>
          <a:xfrm flipH="1">
            <a:off x="6532927" y="1608660"/>
            <a:ext cx="17812" cy="16456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8EDEA31E-F040-4FEE-B701-10170B3568F6}"/>
              </a:ext>
            </a:extLst>
          </p:cNvPr>
          <p:cNvCxnSpPr>
            <a:cxnSpLocks/>
          </p:cNvCxnSpPr>
          <p:nvPr/>
        </p:nvCxnSpPr>
        <p:spPr>
          <a:xfrm>
            <a:off x="1268984" y="1599787"/>
            <a:ext cx="9656" cy="17326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3DED67BA-C354-4C75-A6B7-2DF21D6CB3F1}"/>
              </a:ext>
            </a:extLst>
          </p:cNvPr>
          <p:cNvCxnSpPr>
            <a:cxnSpLocks/>
          </p:cNvCxnSpPr>
          <p:nvPr/>
        </p:nvCxnSpPr>
        <p:spPr>
          <a:xfrm>
            <a:off x="6528285" y="4422088"/>
            <a:ext cx="10301" cy="17407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3EEB4740-8CC9-47B8-A8C6-61E93C104D3E}"/>
              </a:ext>
            </a:extLst>
          </p:cNvPr>
          <p:cNvSpPr/>
          <p:nvPr/>
        </p:nvSpPr>
        <p:spPr>
          <a:xfrm>
            <a:off x="8119956" y="2329868"/>
            <a:ext cx="2026126" cy="454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9448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8" dur="2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9" grpId="0" animBg="1"/>
          <p:bldP spid="50" grpId="0"/>
          <p:bldP spid="51" grpId="0"/>
          <p:bldP spid="52" grpId="0"/>
          <p:bldP spid="10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8" dur="2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9" grpId="0" animBg="1"/>
          <p:bldP spid="50" grpId="0"/>
          <p:bldP spid="51" grpId="0"/>
          <p:bldP spid="52" grpId="0"/>
          <p:bldP spid="104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1961</Words>
  <Application>Microsoft Office PowerPoint</Application>
  <PresentationFormat>寬螢幕</PresentationFormat>
  <Paragraphs>235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6" baseType="lpstr">
      <vt:lpstr>Adobe 宋体 Std L</vt:lpstr>
      <vt:lpstr>Bebas</vt:lpstr>
      <vt:lpstr>微软雅黑</vt:lpstr>
      <vt:lpstr>Open Sans</vt:lpstr>
      <vt:lpstr>Roboto Medium</vt:lpstr>
      <vt:lpstr>Roboto Thin</vt:lpstr>
      <vt:lpstr>方正大标宋简体</vt:lpstr>
      <vt:lpstr>方正黑体简体</vt:lpstr>
      <vt:lpstr>微軟正黑體</vt:lpstr>
      <vt:lpstr>標楷體</vt:lpstr>
      <vt:lpstr>Agency FB</vt:lpstr>
      <vt:lpstr>Arial</vt:lpstr>
      <vt:lpstr>Calibri</vt:lpstr>
      <vt:lpstr>Century Gothic</vt:lpstr>
      <vt:lpstr>Source Sans Pro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Jyun-Xin Ke</cp:lastModifiedBy>
  <cp:revision>142</cp:revision>
  <dcterms:created xsi:type="dcterms:W3CDTF">2019-05-16T00:04:14Z</dcterms:created>
  <dcterms:modified xsi:type="dcterms:W3CDTF">2021-01-18T16:16:43Z</dcterms:modified>
</cp:coreProperties>
</file>